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4"/>
    <p:sldMasterId id="2147483716" r:id="rId5"/>
  </p:sldMasterIdLst>
  <p:notesMasterIdLst>
    <p:notesMasterId r:id="rId66"/>
  </p:notesMasterIdLst>
  <p:sldIdLst>
    <p:sldId id="257" r:id="rId6"/>
    <p:sldId id="258" r:id="rId7"/>
    <p:sldId id="296" r:id="rId8"/>
    <p:sldId id="262" r:id="rId9"/>
    <p:sldId id="263" r:id="rId10"/>
    <p:sldId id="318" r:id="rId11"/>
    <p:sldId id="317" r:id="rId12"/>
    <p:sldId id="319" r:id="rId13"/>
    <p:sldId id="297" r:id="rId14"/>
    <p:sldId id="264" r:id="rId15"/>
    <p:sldId id="265" r:id="rId16"/>
    <p:sldId id="266" r:id="rId17"/>
    <p:sldId id="268" r:id="rId18"/>
    <p:sldId id="269" r:id="rId19"/>
    <p:sldId id="272" r:id="rId20"/>
    <p:sldId id="274" r:id="rId21"/>
    <p:sldId id="281" r:id="rId22"/>
    <p:sldId id="275" r:id="rId23"/>
    <p:sldId id="298" r:id="rId24"/>
    <p:sldId id="276" r:id="rId25"/>
    <p:sldId id="277" r:id="rId26"/>
    <p:sldId id="278" r:id="rId27"/>
    <p:sldId id="331" r:id="rId28"/>
    <p:sldId id="333" r:id="rId29"/>
    <p:sldId id="332" r:id="rId30"/>
    <p:sldId id="340" r:id="rId31"/>
    <p:sldId id="334" r:id="rId32"/>
    <p:sldId id="325" r:id="rId33"/>
    <p:sldId id="328" r:id="rId34"/>
    <p:sldId id="335" r:id="rId35"/>
    <p:sldId id="336" r:id="rId36"/>
    <p:sldId id="337" r:id="rId37"/>
    <p:sldId id="338" r:id="rId38"/>
    <p:sldId id="339" r:id="rId39"/>
    <p:sldId id="320" r:id="rId40"/>
    <p:sldId id="279" r:id="rId41"/>
    <p:sldId id="280" r:id="rId42"/>
    <p:sldId id="282" r:id="rId43"/>
    <p:sldId id="283" r:id="rId44"/>
    <p:sldId id="285" r:id="rId45"/>
    <p:sldId id="284" r:id="rId46"/>
    <p:sldId id="286" r:id="rId47"/>
    <p:sldId id="287" r:id="rId48"/>
    <p:sldId id="288" r:id="rId49"/>
    <p:sldId id="290" r:id="rId50"/>
    <p:sldId id="323" r:id="rId51"/>
    <p:sldId id="324" r:id="rId52"/>
    <p:sldId id="321" r:id="rId53"/>
    <p:sldId id="306" r:id="rId54"/>
    <p:sldId id="305" r:id="rId55"/>
    <p:sldId id="307" r:id="rId56"/>
    <p:sldId id="308" r:id="rId57"/>
    <p:sldId id="309" r:id="rId58"/>
    <p:sldId id="310" r:id="rId59"/>
    <p:sldId id="304" r:id="rId60"/>
    <p:sldId id="311" r:id="rId61"/>
    <p:sldId id="313" r:id="rId62"/>
    <p:sldId id="312" r:id="rId63"/>
    <p:sldId id="329" r:id="rId64"/>
    <p:sldId id="26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2935" autoAdjust="0"/>
  </p:normalViewPr>
  <p:slideViewPr>
    <p:cSldViewPr snapToGrid="0">
      <p:cViewPr>
        <p:scale>
          <a:sx n="125" d="100"/>
          <a:sy n="125" d="100"/>
        </p:scale>
        <p:origin x="-12"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04:55:26.3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9735 162,'-2486'0,"2186"11,-548 92,475-55,126-19,-351 62,475-72,-76 10,41-7,-158 42,-354 132,112 30,242-87,-375 155,368-118,312-170,-53 37,2 3,2 2,-72 75,-27 23,69-67,4 3,3 5,4 3,-108 160,82-86,-94 200,158-269,4 2,5 2,4 0,5 2,-20 186,35 145,11-276,0-69,5 0,3-1,3 0,5-1,3-1,4-1,3-1,66 127,28 66,-88-192,-11-32,42 66,12 20,-22-16,103 198,-80-175,20 35,175 243,87-2,-303-363,3-4,126 88,157 67,-112-72,535 278,-476-292,4-14,372 85,-4-41,9-54,-221-32,-208-25,568 57,-452-60,-137-12,217-17,-259-12,728 46,-58-22,-562-23,3012 2,-3245-4,0-2,0-2,-1-3,66-22,32-7,211-42,-69 10,247-45,-332 90,374-55,-474 66,-35 6,0-2,84-27,351-117,-355 111,89-20,41-12,399-137,-651 202,1-1,-2-2,0-1,35-25,111-92,-31 23,-50 44,166-122,-214 150,-2-3,-2-1,47-59,25-71,-79 114,54-69,-12 25,-3-4,-6-2,84-174,-23-11,-111 247,18-61,-5 11,52-177,-83 266,11-38,-2-1,-2-1,-2 1,1-54,-10-567,1 638,-1 1,-2-1,0 1,-14-41,-45-107,23 69,2 7,-3 3,-5 1,-73-112,20 70,-9-12,75 99,-93-154,89 147,-49-61,7 13,-253-378,303 442,-9-13,-54-61,-251-326,110 128,204 283,-2 2,0 1,-2 1,-2 2,-46-27,-35-25,45 27,-2 3,-84-38,51 44,78 31,-1-1,-43-22,32 13,-1 1,-44-12,30 11,-417-130,283 96,127 35,-222-58,126 34,105 26,-93-16,56 15,1-4,-149-57,94 28,61 22,-2 4,-161-27,-16 11,57 8,-84-4,224 29,-113 0,-8 0,-576-12,502 23,118-1,-158-5,211-11,58 8,-45-4,-111 11,-43-3,127-13,66 9,-67-4,68 8,-59-11,17 1,-103-16,106 14,-2 3,-87-1,130 10,0-2,1-1,-52-14,48 10,0 1,-56-4,-40-4,89 9,-67-3,97 9,-1 0,0-1,1-1,0-1,-1 0,1 0,-15-8,-5-1,7 6,0 1,0 2,0 0,0 2,-1 1,1 2,-28 3,-26-1,-468-3,539 0,0 1,0 0,0 0,0 1,0 1,0-1,1 1,-16 8,-14 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37.0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38.68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6:44.30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3539 78,'-98'-1,"-194"-28,155 8,-2 6,-184 3,-568 14,483-3,377 3,-1 1,0 2,-38 10,33-6,-71 7,-133-15,-9 1,215 2,1 3,0 0,0 2,-58 25,-20 5,103-36,1 0,0 0,0 1,1 0,-1 1,1-1,0 1,0 1,1 0,-13 12,18-16,-1 0,1-1,0 1,-1 0,1 0,0 0,0 0,0 0,0 1,0-1,1 0,-1 0,1 1,-1-1,1 0,0 0,0 1,0-1,0 0,1 1,-1-1,0 0,1 1,0-1,-1 0,1 0,0 0,0 0,0 0,0 0,1 0,-1 0,1 0,-1 0,1-1,-1 1,1-1,0 1,0-1,0 0,0 1,0-1,4 1,22 15,1-1,1-1,0-2,1-1,0-2,1-1,0-1,1-2,34 3,-29-6,0 2,42 11,-39-6,59 5,333-11,-228-7,1536 3,-1723 0,1-2,-1 0,0-1,1-1,32-12,84-44,-79 33,-38 19,0-1,-1-1,0-1,0-1,23-21,-35 29,-1 0,1 0,-1-1,0 0,-1 0,1 0,-1 0,0 0,0-1,-1 0,0 1,0-1,0 0,0 0,-1 0,0 0,0 0,-1 0,0 0,0-1,0 1,-2-8,-3-3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13.54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27.4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40.91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45.8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46.3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2T08:21:41.4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2T08:22:02"/>
    </inkml:context>
    <inkml:brush xml:id="br0">
      <inkml:brushProperty name="width" value="0.05" units="cm"/>
      <inkml:brushProperty name="height" value="0.05" units="cm"/>
      <inkml:brushProperty name="color" value="#E71224"/>
      <inkml:brushProperty name="ignorePressure" value="1"/>
    </inkml:brush>
  </inkml:definitions>
  <inkml:trace contextRef="#ctx0" brushRef="#br0">4870 169,'-286'-2,"-302"5,295 18,-74 1,272-23,17-1,0 3,0 4,-84 16,45 0,-43 10,-254 102,289-88,-11-9,93-26,-76 27,-110 36,113-39,75-22,1-1,-1-3,-59 5,80-9,0 0,0 1,1 1,-25 10,-11 4,27-11,9-5,0 2,0 0,0 1,1 1,0 1,1 0,0 1,0 1,-16 15,-242 264,-65 64,319-335,0 2,2 0,-22 30,35-41,1 0,-1 0,1 0,1 1,0-1,1 1,0 0,0 1,1-1,1 0,-1 15,2-7,0 1,2 0,0-1,1 1,1-1,1 0,1 0,0 0,2-1,0 1,1-2,0 0,2 0,0 0,20 22,-9-12,1-2,2 0,1-1,35 25,89 50,-8-32,-47-26,60 17,51 6,-110-37,41 3,-53-14,-45-9,64 3,-71-9,-1 2,0 1,55 15,-57-12,0 0,30 2,42 8,-62-9,1-2,0-1,72-2,16 1,84 19,-82-7,142 0,599-18,-457 3,-287-12,-3 1,-92 7,0 0,40-10,17-3,263-14,-129 9,42 0,-146 8,132-33,-162 28,-41 9,284-48,-175 51,-115 6,1-1,-1-2,54-11,-50 6,-1 2,1 2,48 2,6-1,78-18,-66 2,-66 10,90-5,-92 11,44-9,-19 2,39-4,-30 3,118-3,566 15,-746-3,-1 0,1-1,0-1,-1 0,0-1,0-1,-1 0,1-1,21-15,8-2,-26 13,-2 0,1-2,-2 0,0-1,26-30,-5 6,-19 17,-1-1,0 0,-2-1,-1-1,0-1,10-31,-2 10,26-54,-5-2,-4-2,32-145,-66 225,-2 0,-1-1,0 1,-2 0,-1-1,-1 1,-1 0,-1 0,-1 0,-12-30,0 10,-1 2,-2 0,-2 1,-40-54,38 67,-1 1,-1 1,-1 2,-56-38,53 39,1 3,-43-21,-1-1,40 23,-1 2,-1 2,0 1,-67-17,-46-16,111 34,1 3,-78-12,65 14,-52-16,66 13,-203-54,23 23,30 0,109 23,-147-15,58 16,78 6,-101 1,-113 22,-56 0,304-9,-104 19,86-9,-390 41,329-36,65-7,-110 3,9-3,68-1,82-8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30.0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1,'0'4,"0"2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40:55.3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1174 0,'-46'3,"-1"2,-77 18,3 0,107-21,1 2,0 0,-24 10,25-9,0 0,-1-1,1 0,-18 3,-165 30,100-16,14-2,-47 8,115-25,-1 1,1 0,0 0,0 1,0 1,-22 12,30-15,1 1,-1 0,1 0,0 0,0 1,0 0,1-1,-1 1,1 1,0-1,0 0,0 1,1-1,-1 1,1 0,0 0,1 0,-1 0,1 0,-1 9,0 13,2 50,1-68,0 0,0 0,1 0,0 0,0 0,1 0,0-1,1 1,5 9,-6-15,0 0,0 0,0 0,0 0,1 0,0-1,-1 0,1 0,0 0,0 0,0 0,0-1,0 0,1 1,-1-2,0 1,8 0,11 0,0 0,26-4,-16 1,6 3,0 2,0 1,47 13,-46-8,1-3,76 4,-102-10,325 2,-245 3,148 27,-139-15,178 7,109-24,-163-3,97 5,350-5,-651 2,0-2,0 0,0-2,-1-1,1 0,-1-2,22-11,-35 14,0 0,0-1,0 0,-1-1,0 0,-1 0,13-14,-17 16,0-1,0 1,-1-1,0 0,0 0,0 0,0 0,-1 0,0-1,-1 1,1 0,-1-1,0-11,-1 14,0 0,0-1,0 1,-1 0,1 1,-1-1,0 0,-1 0,1 0,-1 0,1 1,-1-1,0 1,-1-1,1 1,0 0,-1 0,0 0,0 0,0 0,0 1,0-1,0 1,-1 0,1 0,-1 0,1 0,-1 1,0 0,0-1,0 1,-6-1,-14-1,1 0,-1 2,0 0,-34 4,27-1,-2-3,0-2,-59-11,27 3,-566-118,606 123,-43-14,-1 4,-1 3,-114-7,123 15,0-1,1-4,-96-27,52 11,48 17,-1 2,0 2,-106 6,58 1,78-1,0 2,-32 7,49-9,-16 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46:36.2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46:36.89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46:37.4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46:37.95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46:38.78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46:40.1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46:41.2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 0,'-4'0,"-2"0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46:43.5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46:50.79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1,'5'0,"10"0,2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30.4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56:53.81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2734 321,'-10'-1,"-1"0,1 0,-1-2,1 1,-19-8,-13-4,-407-76,-9 28,328 46,27 2,-804-86,880 98,2-1,0 2,-35 2,53 0,0 0,1 0,-1 0,0 1,1 0,-1 1,1-1,0 1,0 0,0 1,0-1,0 1,-5 6,-34 37,2 3,3 1,-48 78,72-102,1 0,1 1,1 1,2 0,1 0,1 1,-6 39,8-21,3 0,1 1,8 95,-2-127,0-1,1 0,0 0,1 0,1 0,1-1,0 0,1 0,1-1,0 0,1 0,0-1,20 18,16 13,2-2,65 44,-65-52,528 341,-436-294,270 148,-307-178,2-5,119 35,-185-70,0-3,1-1,70 3,123-13,-89-2,551 4,-671 0,1-1,0-1,-1-1,0-2,25-8,4-5,55-28,-34 8,-2-3,-1-4,89-75,-37 14,28-23,-40 32,-97 84,-1 0,0-1,-1-1,-1 0,13-25,-19 24,0 1,-1-1,-1 0,0-1,-1 1,-1 0,-1-1,-1 1,-3-27,0-24,3 52,0 1,-2-1,0 1,0-1,-2 1,0 0,0 0,-1 1,-1 0,-12-18,5 10,-1 2,-1-1,-1 2,-1 0,-32-26,24 27,-2 2,0 0,0 2,-2 1,-53-16,42 15,-23-6,42 15,0-2,0-1,-20-10,-4-7,-5-3,-92-35,82 39,39 15,1 1,-2 0,-33-6,-201-45,132 27,99 27,0 1,-54 0,49 4,-48-8,33-6,29 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57:21.37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57:21.9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57:22.6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 0,'-4'5,"-2"1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57:23.0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 0,'-4'0,"-2"0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57:23.7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6T08:21:33.0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8656 164,'-1'-1,"0"0,0 0,0 0,-1 0,1 0,0 1,-1-1,1 1,-1-1,1 1,0-1,-1 1,1 0,-1-1,-1 1,-9-1,-155-20,-282 1,151 12,-299-40,-260-7,-467 56,489 2,-852-3,1604 3,-103 19,-42 4,-407-22,338-6,283 3,-1 0,0 2,1 0,0 1,-27 10,24-8,0 0,0-1,-26 3,-34 5,0 3,-137 49,25-6,177-56,0 1,1 0,0 0,0 1,0 1,0 0,1 1,0-1,1 2,-1 0,1 0,1 0,-1 1,2 1,-1-1,1 1,1 0,0 1,0-1,1 1,0 1,1-1,0 1,1-1,1 1,-1 0,2 0,-1 22,2-24,-1 38,2 0,9 56,-7-89,0 0,1 0,1 0,0 0,1-1,0 0,1-1,1 1,0-1,20 23,1-7,1-2,1-2,2-1,0-1,2-2,0-1,1-2,54 19,162 47,-217-77,0-1,59 1,37 6,-26 8,-36-5,0-4,79 3,511-13,-304-5,2942 3,-3016 14,5 0,1054-15,-1302-2,0-2,0-1,-1-2,0-1,65-26,-50 16,96-20,-117 31,-1-1,-1-1,1-1,42-24,41-16,-82 39,-1-2,-1-1,-1-1,0-1,-1-2,-1 0,-1-2,-1-1,0-1,-2-1,22-30,-39 45,0 0,-1 0,0 0,0 0,-1-1,0 1,-1-1,0 0,-1 0,0 0,0-15,-1 5,-1 1,-1 0,0-1,-2 1,-6-20,-23-55,19 61,2-1,2 0,1-1,-7-54,9 37,1 30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05:00:07.6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3526 1,'-760'36,"180"21,335-27,185-20,0 3,-75 26,-62 14,90-32,-198 29,262-44,0 3,1 1,-63 24,-9 2,-24 1,-106 31,170-46,47-15,0 0,-50 24,69-27,0 0,1 1,-1 0,1 1,0-1,1 1,-1 1,1-1,1 1,-1 0,1 1,0-1,-5 12,-1 9,2-1,2 1,0 1,2-1,1 1,1 0,1 0,2 0,6 56,-3-72,-1 0,2 0,0 0,0-1,1 1,1-1,0-1,0 1,1-1,1 0,0 0,9 9,17 15,71 58,-101-90,67 49,115 65,-92-61,-65-41,1-2,1-1,0-1,1-1,36 5,27 9,91 27,2-8,317 30,-12-66,-277-10,2569 3,-2562-18,-111 6,187-20,-144 4,-108 17,76-8,143-16,-47 5,-52 1,-119 18,1 2,73-3,-82 8,-1-1,1-2,-1-2,69-25,72-32,-131 46,0-3,-2-1,-1-3,-1-2,61-49,-88 62,-1 1,0-2,-1 0,-1-1,0-1,-1-1,13-25,-21 34,-1 0,0 0,0 0,-1-1,-1 1,0-1,-1 0,0 0,-1 0,0 0,-1 0,0-1,-1 1,0 0,-1 0,-4-12,2 15,0-1,-1 1,0 1,0-1,-1 1,0-1,-1 2,1-1,-2 1,1 0,-1 0,0 1,0 0,-17-8,-6-3,-1 2,0 2,-34-10,-136-28,71 21,-72-32,163 51,-2 1,0 3,-64-4,-10-2,-457-76,366 76,16 3,-109-13,63 8,-86-21,-125 28,259 10,-179-31,357 28,-192-34,66 10,8 0,64 11,-97-8,40 6,82 8,-59-2,56 7,-52-10,9 0,50 7,4-1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05:03:51.49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1688 19,'-1'-1,"1"0,0 0,-1 0,1 0,-1 0,1 0,-1 0,1 1,-1-1,0 0,1 0,-1 0,0 1,0-1,1 1,-1-1,0 0,0 1,0-1,0 1,0 0,0-1,0 1,0 0,0 0,0-1,0 1,0 0,0 0,-2 0,-39 0,35 0,-309 23,113-5,-323 52,380-46,131-22,3-1,-1 1,1 1,-1 0,1 0,0 1,0 0,0 1,-18 11,3 1,0 1,1 1,1 1,1 1,1 1,0 1,-21 31,37-42,0 1,1 0,0 1,2-1,-1 1,2 0,-3 18,0 12,-1 46,6-71,0 11,0-1,2 1,8 48,-8-70,1 0,0-1,1 1,-1 0,2-1,-1 0,1 1,0-1,0-1,1 1,0-1,0 0,1 0,0 0,0-1,0 1,0-2,11 7,87 39,3-4,168 47,-224-77,11 0,1-3,90 7,1 1,-28-6,1-6,191-10,-119-2,637 3,-812-1,1 0,-1-1,0-2,0-1,0 0,0-2,-1 0,23-12,-32 12,0 0,-1-1,0 0,-1-1,0 0,0-1,-1-1,0 1,-1-2,0 0,-1 0,0 0,13-26,-8 3,0-1,-3-1,0 1,-3-2,-1 1,-2-1,-1 0,-2-1,-2 1,-6-50,4 76,0-1,0 0,-2 1,0 0,0 0,-1 0,0 0,-1 1,-1 0,1 0,-2 0,0 1,0 0,-1 1,0 0,-14-11,-3 0,-1 1,-1 2,-1 1,0 1,-37-13,-160-64,209 86,0 1,0 1,0 0,-1 1,-31-1,-19-3,-80-6,61 7,64 3,1-2,0 0,-33-13,-36-9,34 15,-1 3,-103-4,135 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30.7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31.17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31.5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32.1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33.71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10T20:23:36.65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2BC59-04A0-4EE0-9195-A9DAB1585F9A}" type="datetimeFigureOut">
              <a:rPr lang="en-US" smtClean="0"/>
              <a:t>3/10/2021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E2E40-66B3-4EDA-8B15-1CBA8ED64E84}" type="slidenum">
              <a:rPr lang="en-US" smtClean="0"/>
              <a:t>‹#›</a:t>
            </a:fld>
            <a:endParaRPr lang="en-US" dirty="0"/>
          </a:p>
        </p:txBody>
      </p:sp>
    </p:spTree>
    <p:extLst>
      <p:ext uri="{BB962C8B-B14F-4D97-AF65-F5344CB8AC3E}">
        <p14:creationId xmlns:p14="http://schemas.microsoft.com/office/powerpoint/2010/main" val="2767213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sql/samples/adventureworks-install-configure?view=sql-server-ver15&amp;tabs=ssm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order lifecycle arrows. Talk about Maven and Nuget. </a:t>
            </a:r>
          </a:p>
        </p:txBody>
      </p:sp>
      <p:sp>
        <p:nvSpPr>
          <p:cNvPr id="4" name="Slide Number Placeholder 3"/>
          <p:cNvSpPr>
            <a:spLocks noGrp="1"/>
          </p:cNvSpPr>
          <p:nvPr>
            <p:ph type="sldNum" sz="quarter" idx="5"/>
          </p:nvPr>
        </p:nvSpPr>
        <p:spPr/>
        <p:txBody>
          <a:bodyPr/>
          <a:lstStyle/>
          <a:p>
            <a:fld id="{FEEE2E40-66B3-4EDA-8B15-1CBA8ED64E84}" type="slidenum">
              <a:rPr lang="en-US" smtClean="0"/>
              <a:t>5</a:t>
            </a:fld>
            <a:endParaRPr lang="en-US" dirty="0"/>
          </a:p>
        </p:txBody>
      </p:sp>
    </p:spTree>
    <p:extLst>
      <p:ext uri="{BB962C8B-B14F-4D97-AF65-F5344CB8AC3E}">
        <p14:creationId xmlns:p14="http://schemas.microsoft.com/office/powerpoint/2010/main" val="1390259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parallel build option</a:t>
            </a:r>
          </a:p>
        </p:txBody>
      </p:sp>
      <p:sp>
        <p:nvSpPr>
          <p:cNvPr id="4" name="Slide Number Placeholder 3"/>
          <p:cNvSpPr>
            <a:spLocks noGrp="1"/>
          </p:cNvSpPr>
          <p:nvPr>
            <p:ph type="sldNum" sz="quarter" idx="5"/>
          </p:nvPr>
        </p:nvSpPr>
        <p:spPr/>
        <p:txBody>
          <a:bodyPr/>
          <a:lstStyle/>
          <a:p>
            <a:fld id="{FEEE2E40-66B3-4EDA-8B15-1CBA8ED64E84}" type="slidenum">
              <a:rPr lang="en-US" smtClean="0"/>
              <a:t>43</a:t>
            </a:fld>
            <a:endParaRPr lang="en-US" dirty="0"/>
          </a:p>
        </p:txBody>
      </p:sp>
    </p:spTree>
    <p:extLst>
      <p:ext uri="{BB962C8B-B14F-4D97-AF65-F5344CB8AC3E}">
        <p14:creationId xmlns:p14="http://schemas.microsoft.com/office/powerpoint/2010/main" val="818255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into tools to determine unnecessary dependencies (look into the context of db – no cross-database dependencies ? ETL processing?)</a:t>
            </a:r>
          </a:p>
        </p:txBody>
      </p:sp>
      <p:sp>
        <p:nvSpPr>
          <p:cNvPr id="4" name="Slide Number Placeholder 3"/>
          <p:cNvSpPr>
            <a:spLocks noGrp="1"/>
          </p:cNvSpPr>
          <p:nvPr>
            <p:ph type="sldNum" sz="quarter" idx="5"/>
          </p:nvPr>
        </p:nvSpPr>
        <p:spPr/>
        <p:txBody>
          <a:bodyPr/>
          <a:lstStyle/>
          <a:p>
            <a:fld id="{FEEE2E40-66B3-4EDA-8B15-1CBA8ED64E84}" type="slidenum">
              <a:rPr lang="en-US" smtClean="0"/>
              <a:t>44</a:t>
            </a:fld>
            <a:endParaRPr lang="en-US" dirty="0"/>
          </a:p>
        </p:txBody>
      </p:sp>
    </p:spTree>
    <p:extLst>
      <p:ext uri="{BB962C8B-B14F-4D97-AF65-F5344CB8AC3E}">
        <p14:creationId xmlns:p14="http://schemas.microsoft.com/office/powerpoint/2010/main" val="1174632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2E40-66B3-4EDA-8B15-1CBA8ED64E84}" type="slidenum">
              <a:rPr lang="en-US" smtClean="0"/>
              <a:t>49</a:t>
            </a:fld>
            <a:endParaRPr lang="en-US" dirty="0"/>
          </a:p>
        </p:txBody>
      </p:sp>
    </p:spTree>
    <p:extLst>
      <p:ext uri="{BB962C8B-B14F-4D97-AF65-F5344CB8AC3E}">
        <p14:creationId xmlns:p14="http://schemas.microsoft.com/office/powerpoint/2010/main" val="310173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AdventureWorksLT database is deployed successfully. </a:t>
            </a:r>
          </a:p>
        </p:txBody>
      </p:sp>
      <p:sp>
        <p:nvSpPr>
          <p:cNvPr id="4" name="Slide Number Placeholder 3"/>
          <p:cNvSpPr>
            <a:spLocks noGrp="1"/>
          </p:cNvSpPr>
          <p:nvPr>
            <p:ph type="sldNum" sz="quarter" idx="5"/>
          </p:nvPr>
        </p:nvSpPr>
        <p:spPr/>
        <p:txBody>
          <a:bodyPr/>
          <a:lstStyle/>
          <a:p>
            <a:fld id="{FEEE2E40-66B3-4EDA-8B15-1CBA8ED64E84}" type="slidenum">
              <a:rPr lang="en-US" smtClean="0"/>
              <a:t>56</a:t>
            </a:fld>
            <a:endParaRPr lang="en-US" dirty="0"/>
          </a:p>
        </p:txBody>
      </p:sp>
    </p:spTree>
    <p:extLst>
      <p:ext uri="{BB962C8B-B14F-4D97-AF65-F5344CB8AC3E}">
        <p14:creationId xmlns:p14="http://schemas.microsoft.com/office/powerpoint/2010/main" val="65452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2E40-66B3-4EDA-8B15-1CBA8ED64E84}" type="slidenum">
              <a:rPr lang="en-US" smtClean="0"/>
              <a:t>60</a:t>
            </a:fld>
            <a:endParaRPr lang="en-US" dirty="0"/>
          </a:p>
        </p:txBody>
      </p:sp>
    </p:spTree>
    <p:extLst>
      <p:ext uri="{BB962C8B-B14F-4D97-AF65-F5344CB8AC3E}">
        <p14:creationId xmlns:p14="http://schemas.microsoft.com/office/powerpoint/2010/main" val="250536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2E40-66B3-4EDA-8B15-1CBA8ED64E84}" type="slidenum">
              <a:rPr lang="en-US" smtClean="0"/>
              <a:t>8</a:t>
            </a:fld>
            <a:endParaRPr lang="en-US" dirty="0"/>
          </a:p>
        </p:txBody>
      </p:sp>
    </p:spTree>
    <p:extLst>
      <p:ext uri="{BB962C8B-B14F-4D97-AF65-F5344CB8AC3E}">
        <p14:creationId xmlns:p14="http://schemas.microsoft.com/office/powerpoint/2010/main" val="2303367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2E40-66B3-4EDA-8B15-1CBA8ED64E84}" type="slidenum">
              <a:rPr lang="en-US" smtClean="0"/>
              <a:t>9</a:t>
            </a:fld>
            <a:endParaRPr lang="en-US" dirty="0"/>
          </a:p>
        </p:txBody>
      </p:sp>
    </p:spTree>
    <p:extLst>
      <p:ext uri="{BB962C8B-B14F-4D97-AF65-F5344CB8AC3E}">
        <p14:creationId xmlns:p14="http://schemas.microsoft.com/office/powerpoint/2010/main" val="3991194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Organization, project, repos</a:t>
            </a:r>
          </a:p>
        </p:txBody>
      </p:sp>
      <p:sp>
        <p:nvSpPr>
          <p:cNvPr id="4" name="Slide Number Placeholder 3"/>
          <p:cNvSpPr>
            <a:spLocks noGrp="1"/>
          </p:cNvSpPr>
          <p:nvPr>
            <p:ph type="sldNum" sz="quarter" idx="5"/>
          </p:nvPr>
        </p:nvSpPr>
        <p:spPr/>
        <p:txBody>
          <a:bodyPr/>
          <a:lstStyle/>
          <a:p>
            <a:fld id="{FEEE2E40-66B3-4EDA-8B15-1CBA8ED64E84}" type="slidenum">
              <a:rPr lang="en-US" smtClean="0"/>
              <a:t>11</a:t>
            </a:fld>
            <a:endParaRPr lang="en-US" dirty="0"/>
          </a:p>
        </p:txBody>
      </p:sp>
    </p:spTree>
    <p:extLst>
      <p:ext uri="{BB962C8B-B14F-4D97-AF65-F5344CB8AC3E}">
        <p14:creationId xmlns:p14="http://schemas.microsoft.com/office/powerpoint/2010/main" val="52401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PR experience</a:t>
            </a:r>
          </a:p>
        </p:txBody>
      </p:sp>
      <p:sp>
        <p:nvSpPr>
          <p:cNvPr id="4" name="Slide Number Placeholder 3"/>
          <p:cNvSpPr>
            <a:spLocks noGrp="1"/>
          </p:cNvSpPr>
          <p:nvPr>
            <p:ph type="sldNum" sz="quarter" idx="5"/>
          </p:nvPr>
        </p:nvSpPr>
        <p:spPr/>
        <p:txBody>
          <a:bodyPr/>
          <a:lstStyle/>
          <a:p>
            <a:fld id="{FEEE2E40-66B3-4EDA-8B15-1CBA8ED64E84}" type="slidenum">
              <a:rPr lang="en-US" smtClean="0"/>
              <a:t>13</a:t>
            </a:fld>
            <a:endParaRPr lang="en-US" dirty="0"/>
          </a:p>
        </p:txBody>
      </p:sp>
    </p:spTree>
    <p:extLst>
      <p:ext uri="{BB962C8B-B14F-4D97-AF65-F5344CB8AC3E}">
        <p14:creationId xmlns:p14="http://schemas.microsoft.com/office/powerpoint/2010/main" val="2907956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the font and show the Visual Studio context.</a:t>
            </a:r>
          </a:p>
        </p:txBody>
      </p:sp>
      <p:sp>
        <p:nvSpPr>
          <p:cNvPr id="4" name="Slide Number Placeholder 3"/>
          <p:cNvSpPr>
            <a:spLocks noGrp="1"/>
          </p:cNvSpPr>
          <p:nvPr>
            <p:ph type="sldNum" sz="quarter" idx="5"/>
          </p:nvPr>
        </p:nvSpPr>
        <p:spPr/>
        <p:txBody>
          <a:bodyPr/>
          <a:lstStyle/>
          <a:p>
            <a:fld id="{FEEE2E40-66B3-4EDA-8B15-1CBA8ED64E84}" type="slidenum">
              <a:rPr lang="en-US" smtClean="0"/>
              <a:t>16</a:t>
            </a:fld>
            <a:endParaRPr lang="en-US" dirty="0"/>
          </a:p>
        </p:txBody>
      </p:sp>
    </p:spTree>
    <p:extLst>
      <p:ext uri="{BB962C8B-B14F-4D97-AF65-F5344CB8AC3E}">
        <p14:creationId xmlns:p14="http://schemas.microsoft.com/office/powerpoint/2010/main" val="999703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Downloaded OLTP scripts for “AdventureWorks” database from </a:t>
            </a:r>
            <a:r>
              <a:rPr lang="en-US" dirty="0">
                <a:hlinkClick r:id="rId3"/>
              </a:rPr>
              <a:t>AdventureWorks sample databases - SQL Server | Microsoft Docs</a:t>
            </a:r>
            <a:r>
              <a:rPr lang="en-US" dirty="0"/>
              <a:t>. Scripts are only compatible with SQL Server 2012 edition and did not compile with the latest version of Visual Studio. </a:t>
            </a:r>
          </a:p>
          <a:p>
            <a:pPr marL="171450" indent="-171450">
              <a:buFont typeface="Arial" panose="020B0604020202020204" pitchFamily="34" charset="0"/>
              <a:buChar char="•"/>
            </a:pPr>
            <a:r>
              <a:rPr lang="en-US" dirty="0"/>
              <a:t>Needed to throw away “AdventureWorks” database and install “AdventureWorksLT” database. (Logged into Azure account, created Azure SQL Server in the cloud which came with “AdventureWorksLT” database as a default.)</a:t>
            </a:r>
          </a:p>
          <a:p>
            <a:pPr marL="171450" indent="-171450">
              <a:buFont typeface="Arial" panose="020B0604020202020204" pitchFamily="34" charset="0"/>
              <a:buChar char="•"/>
            </a:pPr>
            <a:r>
              <a:rPr lang="en-US" dirty="0"/>
              <a:t>Then exported the scripts out of the database to be imported into the database project and stored under source control.</a:t>
            </a:r>
          </a:p>
          <a:p>
            <a:pPr marL="171450" indent="-171450">
              <a:buFont typeface="Arial" panose="020B0604020202020204" pitchFamily="34" charset="0"/>
              <a:buChar char="•"/>
            </a:pPr>
            <a:r>
              <a:rPr lang="en-US" dirty="0"/>
              <a:t>Scripts for “AdventureWorksLT” database did not compile. Needed to add a missing sequence statement.</a:t>
            </a:r>
          </a:p>
          <a:p>
            <a:pPr marL="171450" indent="-171450">
              <a:buFont typeface="Arial" panose="020B0604020202020204" pitchFamily="34" charset="0"/>
              <a:buChar char="•"/>
            </a:pPr>
            <a:r>
              <a:rPr lang="en-US" dirty="0"/>
              <a:t>      “create sequence [SalesOrderNumber] as bigint start with 1 increment by 1. GO”</a:t>
            </a:r>
          </a:p>
          <a:p>
            <a:endParaRPr lang="en-US" dirty="0"/>
          </a:p>
        </p:txBody>
      </p:sp>
      <p:sp>
        <p:nvSpPr>
          <p:cNvPr id="4" name="Slide Number Placeholder 3"/>
          <p:cNvSpPr>
            <a:spLocks noGrp="1"/>
          </p:cNvSpPr>
          <p:nvPr>
            <p:ph type="sldNum" sz="quarter" idx="5"/>
          </p:nvPr>
        </p:nvSpPr>
        <p:spPr/>
        <p:txBody>
          <a:bodyPr/>
          <a:lstStyle/>
          <a:p>
            <a:fld id="{FEEE2E40-66B3-4EDA-8B15-1CBA8ED64E84}" type="slidenum">
              <a:rPr lang="en-US" smtClean="0"/>
              <a:t>17</a:t>
            </a:fld>
            <a:endParaRPr lang="en-US" dirty="0"/>
          </a:p>
        </p:txBody>
      </p:sp>
    </p:spTree>
    <p:extLst>
      <p:ext uri="{BB962C8B-B14F-4D97-AF65-F5344CB8AC3E}">
        <p14:creationId xmlns:p14="http://schemas.microsoft.com/office/powerpoint/2010/main" val="1261622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slide of PR for branch to master</a:t>
            </a:r>
          </a:p>
        </p:txBody>
      </p:sp>
      <p:sp>
        <p:nvSpPr>
          <p:cNvPr id="4" name="Slide Number Placeholder 3"/>
          <p:cNvSpPr>
            <a:spLocks noGrp="1"/>
          </p:cNvSpPr>
          <p:nvPr>
            <p:ph type="sldNum" sz="quarter" idx="5"/>
          </p:nvPr>
        </p:nvSpPr>
        <p:spPr/>
        <p:txBody>
          <a:bodyPr/>
          <a:lstStyle/>
          <a:p>
            <a:fld id="{FEEE2E40-66B3-4EDA-8B15-1CBA8ED64E84}" type="slidenum">
              <a:rPr lang="en-US" smtClean="0"/>
              <a:t>21</a:t>
            </a:fld>
            <a:endParaRPr lang="en-US" dirty="0"/>
          </a:p>
        </p:txBody>
      </p:sp>
    </p:spTree>
    <p:extLst>
      <p:ext uri="{BB962C8B-B14F-4D97-AF65-F5344CB8AC3E}">
        <p14:creationId xmlns:p14="http://schemas.microsoft.com/office/powerpoint/2010/main" val="1911967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to doc for custom tasks or marketplace</a:t>
            </a:r>
          </a:p>
        </p:txBody>
      </p:sp>
      <p:sp>
        <p:nvSpPr>
          <p:cNvPr id="4" name="Slide Number Placeholder 3"/>
          <p:cNvSpPr>
            <a:spLocks noGrp="1"/>
          </p:cNvSpPr>
          <p:nvPr>
            <p:ph type="sldNum" sz="quarter" idx="5"/>
          </p:nvPr>
        </p:nvSpPr>
        <p:spPr/>
        <p:txBody>
          <a:bodyPr/>
          <a:lstStyle/>
          <a:p>
            <a:fld id="{FEEE2E40-66B3-4EDA-8B15-1CBA8ED64E84}" type="slidenum">
              <a:rPr lang="en-US" smtClean="0"/>
              <a:t>42</a:t>
            </a:fld>
            <a:endParaRPr lang="en-US" dirty="0"/>
          </a:p>
        </p:txBody>
      </p:sp>
    </p:spTree>
    <p:extLst>
      <p:ext uri="{BB962C8B-B14F-4D97-AF65-F5344CB8AC3E}">
        <p14:creationId xmlns:p14="http://schemas.microsoft.com/office/powerpoint/2010/main" val="213380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3/10/2021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48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6638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3/10/2021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5872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313651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1342229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923857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172309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428920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4142580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2797405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1782654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3/10/2021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6392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439115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1023308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15601030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3/10/2021</a:t>
            </a:fld>
            <a:endParaRPr lang="en-US" dirty="0"/>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66877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3/10/2021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9816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8758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2715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4557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2309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3/10/2021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2523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8195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3/10/2021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4498222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29" r:id="rId5"/>
    <p:sldLayoutId id="2147483730" r:id="rId6"/>
    <p:sldLayoutId id="2147483731" r:id="rId7"/>
    <p:sldLayoutId id="2147483732" r:id="rId8"/>
    <p:sldLayoutId id="2147483733" r:id="rId9"/>
    <p:sldLayoutId id="2147483734" r:id="rId10"/>
    <p:sldLayoutId id="2147483735"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3/10/2021</a:t>
            </a:fld>
            <a:endParaRPr lang="en-US" dirty="0"/>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dirty="0"/>
          </a:p>
        </p:txBody>
      </p:sp>
    </p:spTree>
    <p:extLst>
      <p:ext uri="{BB962C8B-B14F-4D97-AF65-F5344CB8AC3E}">
        <p14:creationId xmlns:p14="http://schemas.microsoft.com/office/powerpoint/2010/main" val="361429872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09" r:id="rId6"/>
    <p:sldLayoutId id="2147483704" r:id="rId7"/>
    <p:sldLayoutId id="2147483705" r:id="rId8"/>
    <p:sldLayoutId id="2147483706" r:id="rId9"/>
    <p:sldLayoutId id="2147483707" r:id="rId10"/>
    <p:sldLayoutId id="2147483708" r:id="rId11"/>
    <p:sldLayoutId id="2147483710"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11.xml"/><Relationship Id="rId3" Type="http://schemas.openxmlformats.org/officeDocument/2006/relationships/image" Target="../media/image21.png"/><Relationship Id="rId7" Type="http://schemas.openxmlformats.org/officeDocument/2006/relationships/customXml" Target="../ink/ink5.xml"/><Relationship Id="rId12" Type="http://schemas.openxmlformats.org/officeDocument/2006/relationships/customXml" Target="../ink/ink10.xml"/><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customXml" Target="../ink/ink9.xml"/><Relationship Id="rId5" Type="http://schemas.openxmlformats.org/officeDocument/2006/relationships/image" Target="../media/image22.png"/><Relationship Id="rId10" Type="http://schemas.openxmlformats.org/officeDocument/2006/relationships/customXml" Target="../ink/ink8.xml"/><Relationship Id="rId4" Type="http://schemas.openxmlformats.org/officeDocument/2006/relationships/customXml" Target="../ink/ink3.xml"/><Relationship Id="rId9" Type="http://schemas.openxmlformats.org/officeDocument/2006/relationships/customXml" Target="../ink/ink7.xml"/></Relationships>
</file>

<file path=ppt/slides/_rels/slide2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customXml" Target="../ink/ink17.xml"/><Relationship Id="rId2" Type="http://schemas.openxmlformats.org/officeDocument/2006/relationships/customXml" Target="../ink/ink13.xml"/><Relationship Id="rId1" Type="http://schemas.openxmlformats.org/officeDocument/2006/relationships/slideLayout" Target="../slideLayouts/slideLayout6.xml"/><Relationship Id="rId6" Type="http://schemas.openxmlformats.org/officeDocument/2006/relationships/customXml" Target="../ink/ink16.xml"/><Relationship Id="rId5" Type="http://schemas.openxmlformats.org/officeDocument/2006/relationships/customXml" Target="../ink/ink15.xml"/><Relationship Id="rId4" Type="http://schemas.openxmlformats.org/officeDocument/2006/relationships/customXml" Target="../ink/ink14.xml"/></Relationships>
</file>

<file path=ppt/slides/_rels/slide26.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customXml" Target="../ink/ink19.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customXml" Target="../ink/ink25.xml"/><Relationship Id="rId12" Type="http://schemas.openxmlformats.org/officeDocument/2006/relationships/customXml" Target="../ink/ink29.xml"/><Relationship Id="rId2" Type="http://schemas.openxmlformats.org/officeDocument/2006/relationships/customXml" Target="../ink/ink21.xml"/><Relationship Id="rId1" Type="http://schemas.openxmlformats.org/officeDocument/2006/relationships/slideLayout" Target="../slideLayouts/slideLayout6.xml"/><Relationship Id="rId6" Type="http://schemas.openxmlformats.org/officeDocument/2006/relationships/customXml" Target="../ink/ink24.xml"/><Relationship Id="rId11" Type="http://schemas.openxmlformats.org/officeDocument/2006/relationships/customXml" Target="../ink/ink28.xml"/><Relationship Id="rId5" Type="http://schemas.openxmlformats.org/officeDocument/2006/relationships/customXml" Target="../ink/ink23.xml"/><Relationship Id="rId10" Type="http://schemas.openxmlformats.org/officeDocument/2006/relationships/image" Target="../media/image32.png"/><Relationship Id="rId4" Type="http://schemas.openxmlformats.org/officeDocument/2006/relationships/customXml" Target="../ink/ink22.xml"/><Relationship Id="rId9" Type="http://schemas.openxmlformats.org/officeDocument/2006/relationships/customXml" Target="../ink/ink27.xml"/><Relationship Id="rId1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customXml" Target="../ink/ink34.xml"/><Relationship Id="rId2" Type="http://schemas.openxmlformats.org/officeDocument/2006/relationships/customXml" Target="../ink/ink31.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customXml" Target="../ink/ink33.xml"/><Relationship Id="rId10" Type="http://schemas.openxmlformats.org/officeDocument/2006/relationships/image" Target="../media/image38.png"/><Relationship Id="rId4" Type="http://schemas.openxmlformats.org/officeDocument/2006/relationships/customXml" Target="../ink/ink32.xml"/><Relationship Id="rId9" Type="http://schemas.openxmlformats.org/officeDocument/2006/relationships/customXml" Target="../ink/ink35.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customXml" Target="../ink/ink36.xml"/><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customXml" Target="../ink/ink37.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280.png"/></Relationships>
</file>

<file path=ppt/slides/_rels/slide4.xml.rels><?xml version="1.0" encoding="UTF-8" standalone="yes"?>
<Relationships xmlns="http://schemas.openxmlformats.org/package/2006/relationships"><Relationship Id="rId3" Type="http://schemas.openxmlformats.org/officeDocument/2006/relationships/hyperlink" Target="https://try.github.io/" TargetMode="External"/><Relationship Id="rId2" Type="http://schemas.openxmlformats.org/officeDocument/2006/relationships/hyperlink" Target="https://codelikethis.com/lessons/git/git-basics" TargetMode="Externa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docs.microsoft.com/en-us/azure/devops/pipelines/build/variables?view=azure-devops&amp;tabs=ya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docs.microsoft.com/en-us/azure/azure-sql/database/scripts/create-and-configure-database-powershell?toc=/powershell/module/toc.jso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azurecomcdn.azureedge.net/mediahandler/acomblog/media/Default/blog/51573219-5699-4aa2-8e9d-7eb5c5aaf677.png" TargetMode="External"/><Relationship Id="rId7" Type="http://schemas.openxmlformats.org/officeDocument/2006/relationships/hyperlink" Target="https://azurecomcdn.azureedge.net/mediahandler/acomblog/media/Default/blog/54f731b8-95a8-4eb5-b4a0-a21af3bf6e72.png" TargetMode="Externa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hyperlink" Target="https://azurecomcdn.azureedge.net/mediahandler/acomblog/media/Default/blog/0359c101-506b-4c35-b1e0-502b4ad110bd.png" TargetMode="External"/><Relationship Id="rId5" Type="http://schemas.openxmlformats.org/officeDocument/2006/relationships/hyperlink" Target="https://azurecomcdn.azureedge.net/mediahandler/acomblog/media/Default/blog/594a5db6-17f2-4985-b3c5-f8ee8f926518.png"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s://azurecomcdn.azureedge.net/mediahandler/acomblog/media/Default/blog/59363e4b-dc57-4353-9999-0231b39cc9a2.png"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www.nuget.org/packages/Net.Code.ADONe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9C336C-03AF-48E2-8FBA-84D86EB01A54}"/>
              </a:ext>
            </a:extLst>
          </p:cNvPr>
          <p:cNvSpPr>
            <a:spLocks noGrp="1"/>
          </p:cNvSpPr>
          <p:nvPr>
            <p:ph type="title"/>
          </p:nvPr>
        </p:nvSpPr>
        <p:spPr>
          <a:xfrm>
            <a:off x="783771" y="1066800"/>
            <a:ext cx="5727760" cy="4724400"/>
          </a:xfrm>
        </p:spPr>
        <p:txBody>
          <a:bodyPr vert="horz" lIns="91440" tIns="45720" rIns="91440" bIns="45720" rtlCol="0" anchor="ctr">
            <a:normAutofit fontScale="90000"/>
          </a:bodyPr>
          <a:lstStyle/>
          <a:p>
            <a:pPr algn="r">
              <a:lnSpc>
                <a:spcPct val="90000"/>
              </a:lnSpc>
            </a:pPr>
            <a:r>
              <a:rPr lang="en-US" sz="4600" b="0" kern="1200" cap="all" dirty="0">
                <a:solidFill>
                  <a:srgbClr val="FFFFFF">
                    <a:alpha val="90000"/>
                  </a:srgbClr>
                </a:solidFill>
                <a:latin typeface="+mj-lt"/>
                <a:ea typeface="+mj-ea"/>
                <a:cs typeface="+mj-cs"/>
              </a:rPr>
              <a:t>Change the way we do devops for sql products using modern scalable technologies</a:t>
            </a:r>
            <a:br>
              <a:rPr lang="en-US" sz="4600" b="0" kern="1200" cap="all" dirty="0">
                <a:solidFill>
                  <a:srgbClr val="FFFFFF">
                    <a:alpha val="90000"/>
                  </a:srgbClr>
                </a:solidFill>
                <a:latin typeface="+mj-lt"/>
                <a:ea typeface="+mj-ea"/>
                <a:cs typeface="+mj-cs"/>
              </a:rPr>
            </a:br>
            <a:br>
              <a:rPr lang="en-US" sz="4600" b="0" kern="1200" cap="all" dirty="0">
                <a:solidFill>
                  <a:srgbClr val="FFFFFF">
                    <a:alpha val="90000"/>
                  </a:srgbClr>
                </a:solidFill>
                <a:latin typeface="+mj-lt"/>
                <a:ea typeface="+mj-ea"/>
                <a:cs typeface="+mj-cs"/>
              </a:rPr>
            </a:br>
            <a:r>
              <a:rPr lang="en-US" sz="2700" b="0" kern="1200" cap="all" dirty="0">
                <a:solidFill>
                  <a:srgbClr val="FFFFFF">
                    <a:alpha val="90000"/>
                  </a:srgbClr>
                </a:solidFill>
                <a:latin typeface="+mj-lt"/>
                <a:ea typeface="+mj-ea"/>
                <a:cs typeface="+mj-cs"/>
              </a:rPr>
              <a:t>Aparna konduri</a:t>
            </a:r>
          </a:p>
        </p:txBody>
      </p:sp>
      <p:sp>
        <p:nvSpPr>
          <p:cNvPr id="38" name="Rectangle 3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547782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CF9B07-F740-4496-9A91-1C9463BF8F9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4742" y="605929"/>
            <a:ext cx="11237205" cy="6081310"/>
          </a:xfrm>
          <a:prstGeom prst="rect">
            <a:avLst/>
          </a:prstGeom>
          <a:noFill/>
          <a:ln>
            <a:noFill/>
          </a:ln>
        </p:spPr>
      </p:pic>
      <p:sp>
        <p:nvSpPr>
          <p:cNvPr id="3" name="Title 2">
            <a:extLst>
              <a:ext uri="{FF2B5EF4-FFF2-40B4-BE49-F238E27FC236}">
                <a16:creationId xmlns:a16="http://schemas.microsoft.com/office/drawing/2014/main" id="{F1452410-D4F6-4EC5-99C7-FCD6E36478B4}"/>
              </a:ext>
            </a:extLst>
          </p:cNvPr>
          <p:cNvSpPr>
            <a:spLocks noGrp="1"/>
          </p:cNvSpPr>
          <p:nvPr>
            <p:ph type="title"/>
          </p:nvPr>
        </p:nvSpPr>
        <p:spPr/>
        <p:txBody>
          <a:bodyPr/>
          <a:lstStyle/>
          <a:p>
            <a:r>
              <a:rPr lang="en-US" dirty="0"/>
              <a:t>Sign into azure devops</a:t>
            </a:r>
          </a:p>
        </p:txBody>
      </p:sp>
    </p:spTree>
    <p:extLst>
      <p:ext uri="{BB962C8B-B14F-4D97-AF65-F5344CB8AC3E}">
        <p14:creationId xmlns:p14="http://schemas.microsoft.com/office/powerpoint/2010/main" val="2353415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6E67EB-0340-4AA4-93DA-441F034AF5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0676" y="583894"/>
            <a:ext cx="11248220" cy="6274105"/>
          </a:xfrm>
          <a:prstGeom prst="rect">
            <a:avLst/>
          </a:prstGeom>
          <a:noFill/>
          <a:ln>
            <a:noFill/>
          </a:ln>
        </p:spPr>
      </p:pic>
    </p:spTree>
    <p:extLst>
      <p:ext uri="{BB962C8B-B14F-4D97-AF65-F5344CB8AC3E}">
        <p14:creationId xmlns:p14="http://schemas.microsoft.com/office/powerpoint/2010/main" val="1555215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17EE3-09E1-40E7-8698-1A909168E511}"/>
              </a:ext>
            </a:extLst>
          </p:cNvPr>
          <p:cNvSpPr>
            <a:spLocks noGrp="1"/>
          </p:cNvSpPr>
          <p:nvPr>
            <p:ph type="title"/>
          </p:nvPr>
        </p:nvSpPr>
        <p:spPr>
          <a:xfrm>
            <a:off x="440675" y="729658"/>
            <a:ext cx="11303306" cy="471181"/>
          </a:xfrm>
        </p:spPr>
        <p:txBody>
          <a:bodyPr>
            <a:normAutofit fontScale="90000"/>
          </a:bodyPr>
          <a:lstStyle/>
          <a:p>
            <a:r>
              <a:rPr lang="en-US" dirty="0"/>
              <a:t>Create a project</a:t>
            </a:r>
          </a:p>
        </p:txBody>
      </p:sp>
      <p:pic>
        <p:nvPicPr>
          <p:cNvPr id="5" name="Picture 4">
            <a:extLst>
              <a:ext uri="{FF2B5EF4-FFF2-40B4-BE49-F238E27FC236}">
                <a16:creationId xmlns:a16="http://schemas.microsoft.com/office/drawing/2014/main" id="{D35AE8AF-BD05-48DE-B36F-7BB9CD4483D7}"/>
              </a:ext>
            </a:extLst>
          </p:cNvPr>
          <p:cNvPicPr>
            <a:picLocks noChangeAspect="1"/>
          </p:cNvPicPr>
          <p:nvPr/>
        </p:nvPicPr>
        <p:blipFill>
          <a:blip r:embed="rId2"/>
          <a:stretch>
            <a:fillRect/>
          </a:stretch>
        </p:blipFill>
        <p:spPr>
          <a:xfrm>
            <a:off x="1584191" y="1200839"/>
            <a:ext cx="9420225" cy="5153025"/>
          </a:xfrm>
          <a:prstGeom prst="rect">
            <a:avLst/>
          </a:prstGeom>
        </p:spPr>
      </p:pic>
    </p:spTree>
    <p:extLst>
      <p:ext uri="{BB962C8B-B14F-4D97-AF65-F5344CB8AC3E}">
        <p14:creationId xmlns:p14="http://schemas.microsoft.com/office/powerpoint/2010/main" val="923443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51C4F7-BF68-4994-830A-53964F14CECD}"/>
              </a:ext>
            </a:extLst>
          </p:cNvPr>
          <p:cNvSpPr>
            <a:spLocks noGrp="1"/>
          </p:cNvSpPr>
          <p:nvPr>
            <p:ph type="title"/>
          </p:nvPr>
        </p:nvSpPr>
        <p:spPr>
          <a:xfrm>
            <a:off x="575894" y="729658"/>
            <a:ext cx="11029616" cy="383046"/>
          </a:xfrm>
        </p:spPr>
        <p:txBody>
          <a:bodyPr>
            <a:normAutofit fontScale="90000"/>
          </a:bodyPr>
          <a:lstStyle/>
          <a:p>
            <a:r>
              <a:rPr lang="en-US" dirty="0"/>
              <a:t>Add code to the repo</a:t>
            </a:r>
          </a:p>
        </p:txBody>
      </p:sp>
      <p:pic>
        <p:nvPicPr>
          <p:cNvPr id="7" name="Picture 6">
            <a:extLst>
              <a:ext uri="{FF2B5EF4-FFF2-40B4-BE49-F238E27FC236}">
                <a16:creationId xmlns:a16="http://schemas.microsoft.com/office/drawing/2014/main" id="{1FD39C24-02C7-44F5-8439-71A3279B5FC2}"/>
              </a:ext>
            </a:extLst>
          </p:cNvPr>
          <p:cNvPicPr>
            <a:picLocks noChangeAspect="1"/>
          </p:cNvPicPr>
          <p:nvPr/>
        </p:nvPicPr>
        <p:blipFill>
          <a:blip r:embed="rId3"/>
          <a:stretch>
            <a:fillRect/>
          </a:stretch>
        </p:blipFill>
        <p:spPr>
          <a:xfrm>
            <a:off x="485239" y="1112704"/>
            <a:ext cx="11210925" cy="5651653"/>
          </a:xfrm>
          <a:prstGeom prst="rect">
            <a:avLst/>
          </a:prstGeom>
        </p:spPr>
      </p:pic>
    </p:spTree>
    <p:extLst>
      <p:ext uri="{BB962C8B-B14F-4D97-AF65-F5344CB8AC3E}">
        <p14:creationId xmlns:p14="http://schemas.microsoft.com/office/powerpoint/2010/main" val="163042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A809-115F-4DE1-ACDF-21E2B7D3D070}"/>
              </a:ext>
            </a:extLst>
          </p:cNvPr>
          <p:cNvSpPr>
            <a:spLocks noGrp="1"/>
          </p:cNvSpPr>
          <p:nvPr>
            <p:ph type="title"/>
          </p:nvPr>
        </p:nvSpPr>
        <p:spPr>
          <a:xfrm>
            <a:off x="438838" y="630506"/>
            <a:ext cx="11314323" cy="449147"/>
          </a:xfrm>
        </p:spPr>
        <p:txBody>
          <a:bodyPr>
            <a:normAutofit fontScale="90000"/>
          </a:bodyPr>
          <a:lstStyle/>
          <a:p>
            <a:r>
              <a:rPr lang="en-US" dirty="0"/>
              <a:t>Visual studio - connect to the Azure DevOps project</a:t>
            </a:r>
          </a:p>
        </p:txBody>
      </p:sp>
      <p:pic>
        <p:nvPicPr>
          <p:cNvPr id="5" name="Picture 4">
            <a:extLst>
              <a:ext uri="{FF2B5EF4-FFF2-40B4-BE49-F238E27FC236}">
                <a16:creationId xmlns:a16="http://schemas.microsoft.com/office/drawing/2014/main" id="{48A4B58C-A620-467D-9C7D-F35B53A7C1D6}"/>
              </a:ext>
            </a:extLst>
          </p:cNvPr>
          <p:cNvPicPr>
            <a:picLocks noChangeAspect="1"/>
          </p:cNvPicPr>
          <p:nvPr/>
        </p:nvPicPr>
        <p:blipFill>
          <a:blip r:embed="rId2"/>
          <a:stretch>
            <a:fillRect/>
          </a:stretch>
        </p:blipFill>
        <p:spPr>
          <a:xfrm>
            <a:off x="438838" y="1079653"/>
            <a:ext cx="10677181" cy="5662737"/>
          </a:xfrm>
          <a:prstGeom prst="rect">
            <a:avLst/>
          </a:prstGeom>
        </p:spPr>
      </p:pic>
    </p:spTree>
    <p:extLst>
      <p:ext uri="{BB962C8B-B14F-4D97-AF65-F5344CB8AC3E}">
        <p14:creationId xmlns:p14="http://schemas.microsoft.com/office/powerpoint/2010/main" val="980046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B464EC-E303-46D5-9ECB-CC917B71BD07}"/>
              </a:ext>
            </a:extLst>
          </p:cNvPr>
          <p:cNvPicPr>
            <a:picLocks noChangeAspect="1"/>
          </p:cNvPicPr>
          <p:nvPr/>
        </p:nvPicPr>
        <p:blipFill>
          <a:blip r:embed="rId2"/>
          <a:stretch>
            <a:fillRect/>
          </a:stretch>
        </p:blipFill>
        <p:spPr>
          <a:xfrm>
            <a:off x="494133" y="1233889"/>
            <a:ext cx="9266812" cy="5512807"/>
          </a:xfrm>
          <a:prstGeom prst="rect">
            <a:avLst/>
          </a:prstGeom>
        </p:spPr>
      </p:pic>
      <p:sp>
        <p:nvSpPr>
          <p:cNvPr id="2" name="Title 1">
            <a:extLst>
              <a:ext uri="{FF2B5EF4-FFF2-40B4-BE49-F238E27FC236}">
                <a16:creationId xmlns:a16="http://schemas.microsoft.com/office/drawing/2014/main" id="{FCF5A3B6-2321-484E-90BD-DBFBA3C3F1C3}"/>
              </a:ext>
            </a:extLst>
          </p:cNvPr>
          <p:cNvSpPr>
            <a:spLocks noGrp="1"/>
          </p:cNvSpPr>
          <p:nvPr>
            <p:ph type="title"/>
          </p:nvPr>
        </p:nvSpPr>
        <p:spPr>
          <a:xfrm>
            <a:off x="417015" y="729658"/>
            <a:ext cx="11188495" cy="504231"/>
          </a:xfrm>
        </p:spPr>
        <p:txBody>
          <a:bodyPr>
            <a:normAutofit fontScale="90000"/>
          </a:bodyPr>
          <a:lstStyle/>
          <a:p>
            <a:r>
              <a:rPr lang="en-US" dirty="0"/>
              <a:t>Clone the repo from azure devops to create a local workspace</a:t>
            </a:r>
          </a:p>
        </p:txBody>
      </p:sp>
    </p:spTree>
    <p:extLst>
      <p:ext uri="{BB962C8B-B14F-4D97-AF65-F5344CB8AC3E}">
        <p14:creationId xmlns:p14="http://schemas.microsoft.com/office/powerpoint/2010/main" val="3416252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B0CD2-88EB-491A-9D5F-D25BED606DE8}"/>
              </a:ext>
            </a:extLst>
          </p:cNvPr>
          <p:cNvSpPr>
            <a:spLocks noGrp="1"/>
          </p:cNvSpPr>
          <p:nvPr>
            <p:ph type="title"/>
          </p:nvPr>
        </p:nvSpPr>
        <p:spPr>
          <a:xfrm>
            <a:off x="451692" y="729658"/>
            <a:ext cx="11303306" cy="482197"/>
          </a:xfrm>
        </p:spPr>
        <p:txBody>
          <a:bodyPr>
            <a:normAutofit fontScale="90000"/>
          </a:bodyPr>
          <a:lstStyle/>
          <a:p>
            <a:r>
              <a:rPr lang="en-US" dirty="0"/>
              <a:t>Create database project</a:t>
            </a:r>
          </a:p>
        </p:txBody>
      </p:sp>
      <p:pic>
        <p:nvPicPr>
          <p:cNvPr id="7" name="Picture 6">
            <a:extLst>
              <a:ext uri="{FF2B5EF4-FFF2-40B4-BE49-F238E27FC236}">
                <a16:creationId xmlns:a16="http://schemas.microsoft.com/office/drawing/2014/main" id="{BB183037-CDC4-42CD-B50E-B0739DFFD9F6}"/>
              </a:ext>
            </a:extLst>
          </p:cNvPr>
          <p:cNvPicPr>
            <a:picLocks noChangeAspect="1"/>
          </p:cNvPicPr>
          <p:nvPr/>
        </p:nvPicPr>
        <p:blipFill>
          <a:blip r:embed="rId3"/>
          <a:stretch>
            <a:fillRect/>
          </a:stretch>
        </p:blipFill>
        <p:spPr>
          <a:xfrm>
            <a:off x="543269" y="1192367"/>
            <a:ext cx="9283777" cy="5668282"/>
          </a:xfrm>
          <a:prstGeom prst="rect">
            <a:avLst/>
          </a:prstGeom>
        </p:spPr>
      </p:pic>
    </p:spTree>
    <p:extLst>
      <p:ext uri="{BB962C8B-B14F-4D97-AF65-F5344CB8AC3E}">
        <p14:creationId xmlns:p14="http://schemas.microsoft.com/office/powerpoint/2010/main" val="2258276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CAE1-0DFD-41C9-806C-D0AA114167F3}"/>
              </a:ext>
            </a:extLst>
          </p:cNvPr>
          <p:cNvSpPr>
            <a:spLocks noGrp="1"/>
          </p:cNvSpPr>
          <p:nvPr>
            <p:ph type="title"/>
          </p:nvPr>
        </p:nvSpPr>
        <p:spPr/>
        <p:txBody>
          <a:bodyPr/>
          <a:lstStyle/>
          <a:p>
            <a:r>
              <a:rPr lang="en-US" dirty="0"/>
              <a:t>import ADVENTUREWORKSLT DATABASE into the project</a:t>
            </a:r>
          </a:p>
        </p:txBody>
      </p:sp>
      <p:sp>
        <p:nvSpPr>
          <p:cNvPr id="3" name="Content Placeholder 2">
            <a:extLst>
              <a:ext uri="{FF2B5EF4-FFF2-40B4-BE49-F238E27FC236}">
                <a16:creationId xmlns:a16="http://schemas.microsoft.com/office/drawing/2014/main" id="{8F26EAD7-D9C2-4A7B-8B4A-A18FFCD5859C}"/>
              </a:ext>
            </a:extLst>
          </p:cNvPr>
          <p:cNvSpPr>
            <a:spLocks noGrp="1"/>
          </p:cNvSpPr>
          <p:nvPr>
            <p:ph idx="1"/>
          </p:nvPr>
        </p:nvSpPr>
        <p:spPr/>
        <p:txBody>
          <a:bodyPr/>
          <a:lstStyle/>
          <a:p>
            <a:r>
              <a:rPr lang="en-US" sz="2000" dirty="0"/>
              <a:t>Needed some tweaks to the downloaded scripts to compile in Visual Studio.</a:t>
            </a:r>
          </a:p>
          <a:p>
            <a:endParaRPr lang="en-US" dirty="0"/>
          </a:p>
        </p:txBody>
      </p:sp>
    </p:spTree>
    <p:extLst>
      <p:ext uri="{BB962C8B-B14F-4D97-AF65-F5344CB8AC3E}">
        <p14:creationId xmlns:p14="http://schemas.microsoft.com/office/powerpoint/2010/main" val="2556998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C6AA2-3A28-4B97-A7DF-F662D6283201}"/>
              </a:ext>
            </a:extLst>
          </p:cNvPr>
          <p:cNvPicPr>
            <a:picLocks noChangeAspect="1"/>
          </p:cNvPicPr>
          <p:nvPr/>
        </p:nvPicPr>
        <p:blipFill>
          <a:blip r:embed="rId2"/>
          <a:stretch>
            <a:fillRect/>
          </a:stretch>
        </p:blipFill>
        <p:spPr>
          <a:xfrm>
            <a:off x="473726" y="628650"/>
            <a:ext cx="11204154" cy="5992669"/>
          </a:xfrm>
          <a:prstGeom prst="rect">
            <a:avLst/>
          </a:prstGeom>
        </p:spPr>
      </p:pic>
    </p:spTree>
    <p:extLst>
      <p:ext uri="{BB962C8B-B14F-4D97-AF65-F5344CB8AC3E}">
        <p14:creationId xmlns:p14="http://schemas.microsoft.com/office/powerpoint/2010/main" val="31984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F64297-A95C-469A-89B3-A78C00DCF875}"/>
              </a:ext>
            </a:extLst>
          </p:cNvPr>
          <p:cNvPicPr>
            <a:picLocks noChangeAspect="1"/>
          </p:cNvPicPr>
          <p:nvPr/>
        </p:nvPicPr>
        <p:blipFill>
          <a:blip r:embed="rId2"/>
          <a:stretch>
            <a:fillRect/>
          </a:stretch>
        </p:blipFill>
        <p:spPr>
          <a:xfrm>
            <a:off x="373626" y="619433"/>
            <a:ext cx="11502557" cy="6190694"/>
          </a:xfrm>
          <a:prstGeom prst="rect">
            <a:avLst/>
          </a:prstGeom>
        </p:spPr>
      </p:pic>
    </p:spTree>
    <p:extLst>
      <p:ext uri="{BB962C8B-B14F-4D97-AF65-F5344CB8AC3E}">
        <p14:creationId xmlns:p14="http://schemas.microsoft.com/office/powerpoint/2010/main" val="266650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CDB4-5AB9-42BE-8CB8-9A91E4A5C807}"/>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D721CE91-A37C-4DE0-B27E-4B81532A344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Introduce modern scalable technologies and their applications for a better integrated Devops experience.</a:t>
            </a:r>
          </a:p>
          <a:p>
            <a:pPr marL="285750" indent="-285750">
              <a:buFont typeface="Arial" panose="020B0604020202020204" pitchFamily="34" charset="0"/>
              <a:buChar char="•"/>
            </a:pPr>
            <a:r>
              <a:rPr lang="en-US" dirty="0"/>
              <a:t>Illustrate the key concepts behind building and releasing SQL server by walking through CI/CD of a Database application using Azure and ADO.</a:t>
            </a:r>
          </a:p>
          <a:p>
            <a:endParaRPr lang="en-US" dirty="0"/>
          </a:p>
        </p:txBody>
      </p:sp>
      <p:sp>
        <p:nvSpPr>
          <p:cNvPr id="4" name="Text Placeholder 3">
            <a:extLst>
              <a:ext uri="{FF2B5EF4-FFF2-40B4-BE49-F238E27FC236}">
                <a16:creationId xmlns:a16="http://schemas.microsoft.com/office/drawing/2014/main" id="{87877394-EBE6-457B-94F6-B4529D6B76BA}"/>
              </a:ext>
            </a:extLst>
          </p:cNvPr>
          <p:cNvSpPr>
            <a:spLocks noGrp="1"/>
          </p:cNvSpPr>
          <p:nvPr>
            <p:ph type="body" sz="half" idx="2"/>
          </p:nvPr>
        </p:nvSpPr>
        <p:spPr/>
        <p:txBody>
          <a:bodyPr>
            <a:normAutofit/>
          </a:bodyPr>
          <a:lstStyle/>
          <a:p>
            <a:pPr marL="285750" indent="-285750">
              <a:buFontTx/>
              <a:buChar char="-"/>
            </a:pPr>
            <a:r>
              <a:rPr lang="en-US" dirty="0"/>
              <a:t>Apply Devops to handle database projects.</a:t>
            </a:r>
          </a:p>
        </p:txBody>
      </p:sp>
    </p:spTree>
    <p:extLst>
      <p:ext uri="{BB962C8B-B14F-4D97-AF65-F5344CB8AC3E}">
        <p14:creationId xmlns:p14="http://schemas.microsoft.com/office/powerpoint/2010/main" val="612398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18386-7525-4A89-906C-864A2422FD0B}"/>
              </a:ext>
            </a:extLst>
          </p:cNvPr>
          <p:cNvPicPr>
            <a:picLocks noChangeAspect="1"/>
          </p:cNvPicPr>
          <p:nvPr/>
        </p:nvPicPr>
        <p:blipFill>
          <a:blip r:embed="rId2"/>
          <a:stretch>
            <a:fillRect/>
          </a:stretch>
        </p:blipFill>
        <p:spPr>
          <a:xfrm>
            <a:off x="457199" y="616972"/>
            <a:ext cx="11264747" cy="6189222"/>
          </a:xfrm>
          <a:prstGeom prst="rect">
            <a:avLst/>
          </a:prstGeom>
        </p:spPr>
      </p:pic>
    </p:spTree>
    <p:extLst>
      <p:ext uri="{BB962C8B-B14F-4D97-AF65-F5344CB8AC3E}">
        <p14:creationId xmlns:p14="http://schemas.microsoft.com/office/powerpoint/2010/main" val="3406325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849B88-66F7-4057-BB87-238848AB9798}"/>
              </a:ext>
            </a:extLst>
          </p:cNvPr>
          <p:cNvPicPr>
            <a:picLocks noChangeAspect="1"/>
          </p:cNvPicPr>
          <p:nvPr/>
        </p:nvPicPr>
        <p:blipFill>
          <a:blip r:embed="rId3"/>
          <a:stretch>
            <a:fillRect/>
          </a:stretch>
        </p:blipFill>
        <p:spPr>
          <a:xfrm>
            <a:off x="390524" y="619125"/>
            <a:ext cx="11364473" cy="623887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F2304CD-EFA8-4B9C-9188-082CDEEFD06F}"/>
                  </a:ext>
                </a:extLst>
              </p14:cNvPr>
              <p14:cNvContentPartPr/>
              <p14:nvPr/>
            </p14:nvContentPartPr>
            <p14:xfrm>
              <a:off x="3281439" y="1307663"/>
              <a:ext cx="7461000" cy="3485520"/>
            </p14:xfrm>
          </p:contentPart>
        </mc:Choice>
        <mc:Fallback xmlns="">
          <p:pic>
            <p:nvPicPr>
              <p:cNvPr id="5" name="Ink 4">
                <a:extLst>
                  <a:ext uri="{FF2B5EF4-FFF2-40B4-BE49-F238E27FC236}">
                    <a16:creationId xmlns:a16="http://schemas.microsoft.com/office/drawing/2014/main" id="{2F2304CD-EFA8-4B9C-9188-082CDEEFD06F}"/>
                  </a:ext>
                </a:extLst>
              </p:cNvPr>
              <p:cNvPicPr/>
              <p:nvPr/>
            </p:nvPicPr>
            <p:blipFill>
              <a:blip r:embed="rId5"/>
              <a:stretch>
                <a:fillRect/>
              </a:stretch>
            </p:blipFill>
            <p:spPr>
              <a:xfrm>
                <a:off x="3272439" y="1298663"/>
                <a:ext cx="7478640" cy="3503160"/>
              </a:xfrm>
              <a:prstGeom prst="rect">
                <a:avLst/>
              </a:prstGeom>
            </p:spPr>
          </p:pic>
        </mc:Fallback>
      </mc:AlternateContent>
    </p:spTree>
    <p:extLst>
      <p:ext uri="{BB962C8B-B14F-4D97-AF65-F5344CB8AC3E}">
        <p14:creationId xmlns:p14="http://schemas.microsoft.com/office/powerpoint/2010/main" val="2565644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C311-E436-4324-8417-28125E684AF7}"/>
              </a:ext>
            </a:extLst>
          </p:cNvPr>
          <p:cNvSpPr>
            <a:spLocks noGrp="1"/>
          </p:cNvSpPr>
          <p:nvPr>
            <p:ph type="title"/>
          </p:nvPr>
        </p:nvSpPr>
        <p:spPr>
          <a:xfrm>
            <a:off x="632709" y="619490"/>
            <a:ext cx="11089237" cy="504231"/>
          </a:xfrm>
        </p:spPr>
        <p:txBody>
          <a:bodyPr>
            <a:normAutofit fontScale="90000"/>
          </a:bodyPr>
          <a:lstStyle/>
          <a:p>
            <a:r>
              <a:rPr lang="en-US" dirty="0"/>
              <a:t>Azure devops repo is reflected with files</a:t>
            </a:r>
          </a:p>
        </p:txBody>
      </p:sp>
      <p:pic>
        <p:nvPicPr>
          <p:cNvPr id="4" name="Picture 3">
            <a:extLst>
              <a:ext uri="{FF2B5EF4-FFF2-40B4-BE49-F238E27FC236}">
                <a16:creationId xmlns:a16="http://schemas.microsoft.com/office/drawing/2014/main" id="{A927197D-20E8-4C87-B834-CFCD1FFDAFAD}"/>
              </a:ext>
            </a:extLst>
          </p:cNvPr>
          <p:cNvPicPr>
            <a:picLocks noChangeAspect="1"/>
          </p:cNvPicPr>
          <p:nvPr/>
        </p:nvPicPr>
        <p:blipFill>
          <a:blip r:embed="rId2"/>
          <a:stretch>
            <a:fillRect/>
          </a:stretch>
        </p:blipFill>
        <p:spPr>
          <a:xfrm>
            <a:off x="632709" y="1123721"/>
            <a:ext cx="9326539" cy="5576272"/>
          </a:xfrm>
          <a:prstGeom prst="rect">
            <a:avLst/>
          </a:prstGeom>
        </p:spPr>
      </p:pic>
    </p:spTree>
    <p:extLst>
      <p:ext uri="{BB962C8B-B14F-4D97-AF65-F5344CB8AC3E}">
        <p14:creationId xmlns:p14="http://schemas.microsoft.com/office/powerpoint/2010/main" val="3245253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1B0C7-ADF9-4CE1-BA10-8CB80936EFB7}"/>
              </a:ext>
            </a:extLst>
          </p:cNvPr>
          <p:cNvSpPr>
            <a:spLocks noGrp="1"/>
          </p:cNvSpPr>
          <p:nvPr>
            <p:ph type="title"/>
          </p:nvPr>
        </p:nvSpPr>
        <p:spPr>
          <a:xfrm>
            <a:off x="494522" y="702156"/>
            <a:ext cx="11116286" cy="566807"/>
          </a:xfrm>
        </p:spPr>
        <p:txBody>
          <a:bodyPr>
            <a:normAutofit/>
          </a:bodyPr>
          <a:lstStyle/>
          <a:p>
            <a:r>
              <a:rPr lang="en-US" dirty="0"/>
              <a:t>Don’t checkin changes to master directly</a:t>
            </a:r>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E1D4C9BD-D1D8-4BDB-BEC2-557E54DCB621}"/>
                  </a:ext>
                </a:extLst>
              </p14:cNvPr>
              <p14:cNvContentPartPr/>
              <p14:nvPr/>
            </p14:nvContentPartPr>
            <p14:xfrm>
              <a:off x="6820457" y="923503"/>
              <a:ext cx="360" cy="3960"/>
            </p14:xfrm>
          </p:contentPart>
        </mc:Choice>
        <mc:Fallback>
          <p:pic>
            <p:nvPicPr>
              <p:cNvPr id="8" name="Ink 7">
                <a:extLst>
                  <a:ext uri="{FF2B5EF4-FFF2-40B4-BE49-F238E27FC236}">
                    <a16:creationId xmlns:a16="http://schemas.microsoft.com/office/drawing/2014/main" id="{E1D4C9BD-D1D8-4BDB-BEC2-557E54DCB621}"/>
                  </a:ext>
                </a:extLst>
              </p:cNvPr>
              <p:cNvPicPr/>
              <p:nvPr/>
            </p:nvPicPr>
            <p:blipFill>
              <a:blip r:embed="rId3"/>
              <a:stretch>
                <a:fillRect/>
              </a:stretch>
            </p:blipFill>
            <p:spPr>
              <a:xfrm>
                <a:off x="6811457" y="914863"/>
                <a:ext cx="1800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967B77E4-D669-4254-B509-B5CB44BFF5A8}"/>
                  </a:ext>
                </a:extLst>
              </p14:cNvPr>
              <p14:cNvContentPartPr/>
              <p14:nvPr/>
            </p14:nvContentPartPr>
            <p14:xfrm>
              <a:off x="6633617" y="960583"/>
              <a:ext cx="360" cy="360"/>
            </p14:xfrm>
          </p:contentPart>
        </mc:Choice>
        <mc:Fallback>
          <p:pic>
            <p:nvPicPr>
              <p:cNvPr id="9" name="Ink 8">
                <a:extLst>
                  <a:ext uri="{FF2B5EF4-FFF2-40B4-BE49-F238E27FC236}">
                    <a16:creationId xmlns:a16="http://schemas.microsoft.com/office/drawing/2014/main" id="{967B77E4-D669-4254-B509-B5CB44BFF5A8}"/>
                  </a:ext>
                </a:extLst>
              </p:cNvPr>
              <p:cNvPicPr/>
              <p:nvPr/>
            </p:nvPicPr>
            <p:blipFill>
              <a:blip r:embed="rId5"/>
              <a:stretch>
                <a:fillRect/>
              </a:stretch>
            </p:blipFill>
            <p:spPr>
              <a:xfrm>
                <a:off x="6624977" y="9515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D238F984-D1E2-472E-AFE7-1168EC526583}"/>
                  </a:ext>
                </a:extLst>
              </p14:cNvPr>
              <p14:cNvContentPartPr/>
              <p14:nvPr/>
            </p14:nvContentPartPr>
            <p14:xfrm>
              <a:off x="6671057" y="1063183"/>
              <a:ext cx="360" cy="360"/>
            </p14:xfrm>
          </p:contentPart>
        </mc:Choice>
        <mc:Fallback>
          <p:pic>
            <p:nvPicPr>
              <p:cNvPr id="10" name="Ink 9">
                <a:extLst>
                  <a:ext uri="{FF2B5EF4-FFF2-40B4-BE49-F238E27FC236}">
                    <a16:creationId xmlns:a16="http://schemas.microsoft.com/office/drawing/2014/main" id="{D238F984-D1E2-472E-AFE7-1168EC526583}"/>
                  </a:ext>
                </a:extLst>
              </p:cNvPr>
              <p:cNvPicPr/>
              <p:nvPr/>
            </p:nvPicPr>
            <p:blipFill>
              <a:blip r:embed="rId5"/>
              <a:stretch>
                <a:fillRect/>
              </a:stretch>
            </p:blipFill>
            <p:spPr>
              <a:xfrm>
                <a:off x="6662417" y="1054543"/>
                <a:ext cx="18000" cy="18000"/>
              </a:xfrm>
              <a:prstGeom prst="rect">
                <a:avLst/>
              </a:prstGeom>
            </p:spPr>
          </p:pic>
        </mc:Fallback>
      </mc:AlternateContent>
      <p:grpSp>
        <p:nvGrpSpPr>
          <p:cNvPr id="14" name="Group 13">
            <a:extLst>
              <a:ext uri="{FF2B5EF4-FFF2-40B4-BE49-F238E27FC236}">
                <a16:creationId xmlns:a16="http://schemas.microsoft.com/office/drawing/2014/main" id="{5E10A1A7-CC89-42D2-A667-7CB526C5D28F}"/>
              </a:ext>
            </a:extLst>
          </p:cNvPr>
          <p:cNvGrpSpPr/>
          <p:nvPr/>
        </p:nvGrpSpPr>
        <p:grpSpPr>
          <a:xfrm>
            <a:off x="5588897" y="914143"/>
            <a:ext cx="360" cy="360"/>
            <a:chOff x="5588897" y="914143"/>
            <a:chExt cx="360" cy="360"/>
          </a:xfrm>
        </p:grpSpPr>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9C2760C4-1B29-4C73-9E60-2D7984689D05}"/>
                    </a:ext>
                  </a:extLst>
                </p14:cNvPr>
                <p14:cNvContentPartPr/>
                <p14:nvPr/>
              </p14:nvContentPartPr>
              <p14:xfrm>
                <a:off x="5588897" y="914143"/>
                <a:ext cx="360" cy="360"/>
              </p14:xfrm>
            </p:contentPart>
          </mc:Choice>
          <mc:Fallback>
            <p:pic>
              <p:nvPicPr>
                <p:cNvPr id="11" name="Ink 10">
                  <a:extLst>
                    <a:ext uri="{FF2B5EF4-FFF2-40B4-BE49-F238E27FC236}">
                      <a16:creationId xmlns:a16="http://schemas.microsoft.com/office/drawing/2014/main" id="{9C2760C4-1B29-4C73-9E60-2D7984689D05}"/>
                    </a:ext>
                  </a:extLst>
                </p:cNvPr>
                <p:cNvPicPr/>
                <p:nvPr/>
              </p:nvPicPr>
              <p:blipFill>
                <a:blip r:embed="rId5"/>
                <a:stretch>
                  <a:fillRect/>
                </a:stretch>
              </p:blipFill>
              <p:spPr>
                <a:xfrm>
                  <a:off x="5579897" y="9051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F4C3A95F-F8F7-47EE-BE90-EBC06BECE9A8}"/>
                    </a:ext>
                  </a:extLst>
                </p14:cNvPr>
                <p14:cNvContentPartPr/>
                <p14:nvPr/>
              </p14:nvContentPartPr>
              <p14:xfrm>
                <a:off x="5588897" y="914143"/>
                <a:ext cx="360" cy="360"/>
              </p14:xfrm>
            </p:contentPart>
          </mc:Choice>
          <mc:Fallback>
            <p:pic>
              <p:nvPicPr>
                <p:cNvPr id="12" name="Ink 11">
                  <a:extLst>
                    <a:ext uri="{FF2B5EF4-FFF2-40B4-BE49-F238E27FC236}">
                      <a16:creationId xmlns:a16="http://schemas.microsoft.com/office/drawing/2014/main" id="{F4C3A95F-F8F7-47EE-BE90-EBC06BECE9A8}"/>
                    </a:ext>
                  </a:extLst>
                </p:cNvPr>
                <p:cNvPicPr/>
                <p:nvPr/>
              </p:nvPicPr>
              <p:blipFill>
                <a:blip r:embed="rId5"/>
                <a:stretch>
                  <a:fillRect/>
                </a:stretch>
              </p:blipFill>
              <p:spPr>
                <a:xfrm>
                  <a:off x="5579897" y="905143"/>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1C83EB59-D69A-4E4B-BC00-C61A9DA6C629}"/>
                  </a:ext>
                </a:extLst>
              </p14:cNvPr>
              <p14:cNvContentPartPr/>
              <p14:nvPr/>
            </p14:nvContentPartPr>
            <p14:xfrm>
              <a:off x="1893857" y="1016743"/>
              <a:ext cx="360" cy="360"/>
            </p14:xfrm>
          </p:contentPart>
        </mc:Choice>
        <mc:Fallback>
          <p:pic>
            <p:nvPicPr>
              <p:cNvPr id="13" name="Ink 12">
                <a:extLst>
                  <a:ext uri="{FF2B5EF4-FFF2-40B4-BE49-F238E27FC236}">
                    <a16:creationId xmlns:a16="http://schemas.microsoft.com/office/drawing/2014/main" id="{1C83EB59-D69A-4E4B-BC00-C61A9DA6C629}"/>
                  </a:ext>
                </a:extLst>
              </p:cNvPr>
              <p:cNvPicPr/>
              <p:nvPr/>
            </p:nvPicPr>
            <p:blipFill>
              <a:blip r:embed="rId5"/>
              <a:stretch>
                <a:fillRect/>
              </a:stretch>
            </p:blipFill>
            <p:spPr>
              <a:xfrm>
                <a:off x="1884857" y="10077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56CAD11D-D2FA-44A7-9ECF-27C8AEB4D4FD}"/>
                  </a:ext>
                </a:extLst>
              </p14:cNvPr>
              <p14:cNvContentPartPr/>
              <p14:nvPr/>
            </p14:nvContentPartPr>
            <p14:xfrm>
              <a:off x="2351057" y="932863"/>
              <a:ext cx="360" cy="360"/>
            </p14:xfrm>
          </p:contentPart>
        </mc:Choice>
        <mc:Fallback>
          <p:pic>
            <p:nvPicPr>
              <p:cNvPr id="15" name="Ink 14">
                <a:extLst>
                  <a:ext uri="{FF2B5EF4-FFF2-40B4-BE49-F238E27FC236}">
                    <a16:creationId xmlns:a16="http://schemas.microsoft.com/office/drawing/2014/main" id="{56CAD11D-D2FA-44A7-9ECF-27C8AEB4D4FD}"/>
                  </a:ext>
                </a:extLst>
              </p:cNvPr>
              <p:cNvPicPr/>
              <p:nvPr/>
            </p:nvPicPr>
            <p:blipFill>
              <a:blip r:embed="rId5"/>
              <a:stretch>
                <a:fillRect/>
              </a:stretch>
            </p:blipFill>
            <p:spPr>
              <a:xfrm>
                <a:off x="2342417" y="923863"/>
                <a:ext cx="18000" cy="18000"/>
              </a:xfrm>
              <a:prstGeom prst="rect">
                <a:avLst/>
              </a:prstGeom>
            </p:spPr>
          </p:pic>
        </mc:Fallback>
      </mc:AlternateContent>
      <p:grpSp>
        <p:nvGrpSpPr>
          <p:cNvPr id="18" name="Group 17">
            <a:extLst>
              <a:ext uri="{FF2B5EF4-FFF2-40B4-BE49-F238E27FC236}">
                <a16:creationId xmlns:a16="http://schemas.microsoft.com/office/drawing/2014/main" id="{87A9A3AC-CF62-4159-BFF8-E1CFA2DC9DB7}"/>
              </a:ext>
            </a:extLst>
          </p:cNvPr>
          <p:cNvGrpSpPr/>
          <p:nvPr/>
        </p:nvGrpSpPr>
        <p:grpSpPr>
          <a:xfrm>
            <a:off x="3004097" y="960583"/>
            <a:ext cx="360" cy="360"/>
            <a:chOff x="3004097" y="960583"/>
            <a:chExt cx="360" cy="360"/>
          </a:xfrm>
        </p:grpSpPr>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B471FD75-3987-4341-A874-30BE55847642}"/>
                    </a:ext>
                  </a:extLst>
                </p14:cNvPr>
                <p14:cNvContentPartPr/>
                <p14:nvPr/>
              </p14:nvContentPartPr>
              <p14:xfrm>
                <a:off x="3004097" y="960583"/>
                <a:ext cx="360" cy="360"/>
              </p14:xfrm>
            </p:contentPart>
          </mc:Choice>
          <mc:Fallback>
            <p:pic>
              <p:nvPicPr>
                <p:cNvPr id="16" name="Ink 15">
                  <a:extLst>
                    <a:ext uri="{FF2B5EF4-FFF2-40B4-BE49-F238E27FC236}">
                      <a16:creationId xmlns:a16="http://schemas.microsoft.com/office/drawing/2014/main" id="{B471FD75-3987-4341-A874-30BE55847642}"/>
                    </a:ext>
                  </a:extLst>
                </p:cNvPr>
                <p:cNvPicPr/>
                <p:nvPr/>
              </p:nvPicPr>
              <p:blipFill>
                <a:blip r:embed="rId5"/>
                <a:stretch>
                  <a:fillRect/>
                </a:stretch>
              </p:blipFill>
              <p:spPr>
                <a:xfrm>
                  <a:off x="2995457" y="9515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F1796164-F647-4C41-B06F-F35690B2AE35}"/>
                    </a:ext>
                  </a:extLst>
                </p14:cNvPr>
                <p14:cNvContentPartPr/>
                <p14:nvPr/>
              </p14:nvContentPartPr>
              <p14:xfrm>
                <a:off x="3004097" y="960583"/>
                <a:ext cx="360" cy="360"/>
              </p14:xfrm>
            </p:contentPart>
          </mc:Choice>
          <mc:Fallback>
            <p:pic>
              <p:nvPicPr>
                <p:cNvPr id="17" name="Ink 16">
                  <a:extLst>
                    <a:ext uri="{FF2B5EF4-FFF2-40B4-BE49-F238E27FC236}">
                      <a16:creationId xmlns:a16="http://schemas.microsoft.com/office/drawing/2014/main" id="{F1796164-F647-4C41-B06F-F35690B2AE35}"/>
                    </a:ext>
                  </a:extLst>
                </p:cNvPr>
                <p:cNvPicPr/>
                <p:nvPr/>
              </p:nvPicPr>
              <p:blipFill>
                <a:blip r:embed="rId5"/>
                <a:stretch>
                  <a:fillRect/>
                </a:stretch>
              </p:blipFill>
              <p:spPr>
                <a:xfrm>
                  <a:off x="2995457" y="951583"/>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284AB660-C8CA-4896-9073-C2584A12A96D}"/>
                  </a:ext>
                </a:extLst>
              </p14:cNvPr>
              <p14:cNvContentPartPr/>
              <p14:nvPr/>
            </p14:nvContentPartPr>
            <p14:xfrm>
              <a:off x="3936857" y="969943"/>
              <a:ext cx="360" cy="360"/>
            </p14:xfrm>
          </p:contentPart>
        </mc:Choice>
        <mc:Fallback>
          <p:pic>
            <p:nvPicPr>
              <p:cNvPr id="19" name="Ink 18">
                <a:extLst>
                  <a:ext uri="{FF2B5EF4-FFF2-40B4-BE49-F238E27FC236}">
                    <a16:creationId xmlns:a16="http://schemas.microsoft.com/office/drawing/2014/main" id="{284AB660-C8CA-4896-9073-C2584A12A96D}"/>
                  </a:ext>
                </a:extLst>
              </p:cNvPr>
              <p:cNvPicPr/>
              <p:nvPr/>
            </p:nvPicPr>
            <p:blipFill>
              <a:blip r:embed="rId5"/>
              <a:stretch>
                <a:fillRect/>
              </a:stretch>
            </p:blipFill>
            <p:spPr>
              <a:xfrm>
                <a:off x="3928217" y="961303"/>
                <a:ext cx="18000" cy="18000"/>
              </a:xfrm>
              <a:prstGeom prst="rect">
                <a:avLst/>
              </a:prstGeom>
            </p:spPr>
          </p:pic>
        </mc:Fallback>
      </mc:AlternateContent>
      <p:sp>
        <p:nvSpPr>
          <p:cNvPr id="21" name="Content Placeholder 20">
            <a:extLst>
              <a:ext uri="{FF2B5EF4-FFF2-40B4-BE49-F238E27FC236}">
                <a16:creationId xmlns:a16="http://schemas.microsoft.com/office/drawing/2014/main" id="{20D7B8C6-CF1D-4308-8024-A67EB0F251FF}"/>
              </a:ext>
            </a:extLst>
          </p:cNvPr>
          <p:cNvSpPr>
            <a:spLocks noGrp="1"/>
          </p:cNvSpPr>
          <p:nvPr>
            <p:ph idx="1"/>
          </p:nvPr>
        </p:nvSpPr>
        <p:spPr>
          <a:xfrm>
            <a:off x="494522" y="1294250"/>
            <a:ext cx="11116285" cy="4681100"/>
          </a:xfrm>
        </p:spPr>
        <p:txBody>
          <a:bodyPr>
            <a:normAutofit/>
          </a:bodyPr>
          <a:lstStyle/>
          <a:p>
            <a:r>
              <a:rPr lang="en-US" sz="2000" dirty="0"/>
              <a:t>Master serves as the central branch in a git repo.</a:t>
            </a:r>
          </a:p>
          <a:p>
            <a:r>
              <a:rPr lang="en-US" sz="2000" dirty="0"/>
              <a:t>Work from many engineers get merged into master.</a:t>
            </a:r>
          </a:p>
          <a:p>
            <a:r>
              <a:rPr lang="en-US" sz="2000" dirty="0"/>
              <a:t>To prevent polluting master, perform development work on a user’s private git branch and pushed to user’s remote branch</a:t>
            </a:r>
          </a:p>
          <a:p>
            <a:r>
              <a:rPr lang="en-US" sz="2000" dirty="0"/>
              <a:t>Changes from the user’s remote branch can then be merged into master using “Pull Requests”</a:t>
            </a:r>
          </a:p>
          <a:p>
            <a:r>
              <a:rPr lang="en-US" sz="2000" dirty="0"/>
              <a:t>A “Pull Request” serves as a guard before merging into master. </a:t>
            </a:r>
          </a:p>
          <a:p>
            <a:pPr lvl="1"/>
            <a:r>
              <a:rPr lang="en-US" sz="1700" dirty="0"/>
              <a:t>Changes are played against master and built to make sure there are no errors.</a:t>
            </a:r>
          </a:p>
          <a:p>
            <a:pPr lvl="1"/>
            <a:r>
              <a:rPr lang="en-US" sz="1700" dirty="0"/>
              <a:t>Code review process where the changes are reviewed by someone other than the author and approved.</a:t>
            </a:r>
          </a:p>
          <a:p>
            <a:r>
              <a:rPr lang="en-US" sz="2000" dirty="0"/>
              <a:t>Once a pull request is approved, then code can merge into master.</a:t>
            </a:r>
          </a:p>
          <a:p>
            <a:endParaRPr lang="en-US" dirty="0"/>
          </a:p>
        </p:txBody>
      </p:sp>
    </p:spTree>
    <p:extLst>
      <p:ext uri="{BB962C8B-B14F-4D97-AF65-F5344CB8AC3E}">
        <p14:creationId xmlns:p14="http://schemas.microsoft.com/office/powerpoint/2010/main" val="3358916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AB29-DBBD-4187-8DB9-E1D569540AC8}"/>
              </a:ext>
            </a:extLst>
          </p:cNvPr>
          <p:cNvSpPr>
            <a:spLocks noGrp="1"/>
          </p:cNvSpPr>
          <p:nvPr>
            <p:ph type="title"/>
          </p:nvPr>
        </p:nvSpPr>
        <p:spPr>
          <a:xfrm>
            <a:off x="419877" y="729658"/>
            <a:ext cx="11327363" cy="548636"/>
          </a:xfrm>
        </p:spPr>
        <p:txBody>
          <a:bodyPr>
            <a:normAutofit/>
          </a:bodyPr>
          <a:lstStyle/>
          <a:p>
            <a:r>
              <a:rPr lang="en-US" dirty="0"/>
              <a:t>branch policies to mandate pull requests on code checkins</a:t>
            </a:r>
          </a:p>
        </p:txBody>
      </p:sp>
      <p:pic>
        <p:nvPicPr>
          <p:cNvPr id="4" name="Content Placeholder 5">
            <a:extLst>
              <a:ext uri="{FF2B5EF4-FFF2-40B4-BE49-F238E27FC236}">
                <a16:creationId xmlns:a16="http://schemas.microsoft.com/office/drawing/2014/main" id="{2F586ABC-065E-4369-84E8-1A05AAF8578E}"/>
              </a:ext>
            </a:extLst>
          </p:cNvPr>
          <p:cNvPicPr>
            <a:picLocks noChangeAspect="1"/>
          </p:cNvPicPr>
          <p:nvPr/>
        </p:nvPicPr>
        <p:blipFill>
          <a:blip r:embed="rId2"/>
          <a:stretch>
            <a:fillRect/>
          </a:stretch>
        </p:blipFill>
        <p:spPr>
          <a:xfrm>
            <a:off x="578497" y="1278294"/>
            <a:ext cx="9834465" cy="503853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42F73D3-642C-412E-908B-42B5E7E229F0}"/>
                  </a:ext>
                </a:extLst>
              </p14:cNvPr>
              <p14:cNvContentPartPr/>
              <p14:nvPr/>
            </p14:nvContentPartPr>
            <p14:xfrm>
              <a:off x="8457671" y="5420527"/>
              <a:ext cx="1284120" cy="169560"/>
            </p14:xfrm>
          </p:contentPart>
        </mc:Choice>
        <mc:Fallback>
          <p:pic>
            <p:nvPicPr>
              <p:cNvPr id="5" name="Ink 4">
                <a:extLst>
                  <a:ext uri="{FF2B5EF4-FFF2-40B4-BE49-F238E27FC236}">
                    <a16:creationId xmlns:a16="http://schemas.microsoft.com/office/drawing/2014/main" id="{942F73D3-642C-412E-908B-42B5E7E229F0}"/>
                  </a:ext>
                </a:extLst>
              </p:cNvPr>
              <p:cNvPicPr/>
              <p:nvPr/>
            </p:nvPicPr>
            <p:blipFill>
              <a:blip r:embed="rId4"/>
              <a:stretch>
                <a:fillRect/>
              </a:stretch>
            </p:blipFill>
            <p:spPr>
              <a:xfrm>
                <a:off x="8448671" y="5411527"/>
                <a:ext cx="1301760" cy="187200"/>
              </a:xfrm>
              <a:prstGeom prst="rect">
                <a:avLst/>
              </a:prstGeom>
            </p:spPr>
          </p:pic>
        </mc:Fallback>
      </mc:AlternateContent>
    </p:spTree>
    <p:extLst>
      <p:ext uri="{BB962C8B-B14F-4D97-AF65-F5344CB8AC3E}">
        <p14:creationId xmlns:p14="http://schemas.microsoft.com/office/powerpoint/2010/main" val="4178467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034822-A9B2-4C0C-9F58-35DE71440123}"/>
              </a:ext>
            </a:extLst>
          </p:cNvPr>
          <p:cNvSpPr>
            <a:spLocks noGrp="1"/>
          </p:cNvSpPr>
          <p:nvPr>
            <p:ph type="title"/>
          </p:nvPr>
        </p:nvSpPr>
        <p:spPr>
          <a:xfrm>
            <a:off x="429208" y="598240"/>
            <a:ext cx="11307622" cy="429139"/>
          </a:xfrm>
        </p:spPr>
        <p:txBody>
          <a:bodyPr>
            <a:normAutofit fontScale="90000"/>
          </a:bodyPr>
          <a:lstStyle/>
          <a:p>
            <a:r>
              <a:rPr lang="en-US" dirty="0"/>
              <a:t>Sample pull request policy</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0AA68DD-790B-4706-94B0-8C053EC035A1}"/>
                  </a:ext>
                </a:extLst>
              </p14:cNvPr>
              <p14:cNvContentPartPr/>
              <p14:nvPr/>
            </p14:nvContentPartPr>
            <p14:xfrm>
              <a:off x="4105337" y="1184503"/>
              <a:ext cx="360" cy="360"/>
            </p14:xfrm>
          </p:contentPart>
        </mc:Choice>
        <mc:Fallback>
          <p:pic>
            <p:nvPicPr>
              <p:cNvPr id="4" name="Ink 3">
                <a:extLst>
                  <a:ext uri="{FF2B5EF4-FFF2-40B4-BE49-F238E27FC236}">
                    <a16:creationId xmlns:a16="http://schemas.microsoft.com/office/drawing/2014/main" id="{60AA68DD-790B-4706-94B0-8C053EC035A1}"/>
                  </a:ext>
                </a:extLst>
              </p:cNvPr>
              <p:cNvPicPr/>
              <p:nvPr/>
            </p:nvPicPr>
            <p:blipFill>
              <a:blip r:embed="rId3"/>
              <a:stretch>
                <a:fillRect/>
              </a:stretch>
            </p:blipFill>
            <p:spPr>
              <a:xfrm>
                <a:off x="4096337" y="11758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99EE90A-E38A-44F4-9E35-7A867712B30A}"/>
                  </a:ext>
                </a:extLst>
              </p14:cNvPr>
              <p14:cNvContentPartPr/>
              <p14:nvPr/>
            </p14:nvContentPartPr>
            <p14:xfrm>
              <a:off x="2696297" y="1072543"/>
              <a:ext cx="360" cy="360"/>
            </p14:xfrm>
          </p:contentPart>
        </mc:Choice>
        <mc:Fallback>
          <p:pic>
            <p:nvPicPr>
              <p:cNvPr id="5" name="Ink 4">
                <a:extLst>
                  <a:ext uri="{FF2B5EF4-FFF2-40B4-BE49-F238E27FC236}">
                    <a16:creationId xmlns:a16="http://schemas.microsoft.com/office/drawing/2014/main" id="{799EE90A-E38A-44F4-9E35-7A867712B30A}"/>
                  </a:ext>
                </a:extLst>
              </p:cNvPr>
              <p:cNvPicPr/>
              <p:nvPr/>
            </p:nvPicPr>
            <p:blipFill>
              <a:blip r:embed="rId3"/>
              <a:stretch>
                <a:fillRect/>
              </a:stretch>
            </p:blipFill>
            <p:spPr>
              <a:xfrm>
                <a:off x="2687657" y="10639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126B3D7-8564-4A7D-8706-4AF437E8A487}"/>
                  </a:ext>
                </a:extLst>
              </p14:cNvPr>
              <p14:cNvContentPartPr/>
              <p14:nvPr/>
            </p14:nvContentPartPr>
            <p14:xfrm>
              <a:off x="4898417" y="1529743"/>
              <a:ext cx="360" cy="360"/>
            </p14:xfrm>
          </p:contentPart>
        </mc:Choice>
        <mc:Fallback>
          <p:pic>
            <p:nvPicPr>
              <p:cNvPr id="6" name="Ink 5">
                <a:extLst>
                  <a:ext uri="{FF2B5EF4-FFF2-40B4-BE49-F238E27FC236}">
                    <a16:creationId xmlns:a16="http://schemas.microsoft.com/office/drawing/2014/main" id="{0126B3D7-8564-4A7D-8706-4AF437E8A487}"/>
                  </a:ext>
                </a:extLst>
              </p:cNvPr>
              <p:cNvPicPr/>
              <p:nvPr/>
            </p:nvPicPr>
            <p:blipFill>
              <a:blip r:embed="rId3"/>
              <a:stretch>
                <a:fillRect/>
              </a:stretch>
            </p:blipFill>
            <p:spPr>
              <a:xfrm>
                <a:off x="4889417" y="15211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A6717977-0CBA-468C-93F4-52BFD72F26C0}"/>
                  </a:ext>
                </a:extLst>
              </p14:cNvPr>
              <p14:cNvContentPartPr/>
              <p14:nvPr/>
            </p14:nvContentPartPr>
            <p14:xfrm>
              <a:off x="2369417" y="2481583"/>
              <a:ext cx="360" cy="360"/>
            </p14:xfrm>
          </p:contentPart>
        </mc:Choice>
        <mc:Fallback>
          <p:pic>
            <p:nvPicPr>
              <p:cNvPr id="8" name="Ink 7">
                <a:extLst>
                  <a:ext uri="{FF2B5EF4-FFF2-40B4-BE49-F238E27FC236}">
                    <a16:creationId xmlns:a16="http://schemas.microsoft.com/office/drawing/2014/main" id="{A6717977-0CBA-468C-93F4-52BFD72F26C0}"/>
                  </a:ext>
                </a:extLst>
              </p:cNvPr>
              <p:cNvPicPr/>
              <p:nvPr/>
            </p:nvPicPr>
            <p:blipFill>
              <a:blip r:embed="rId3"/>
              <a:stretch>
                <a:fillRect/>
              </a:stretch>
            </p:blipFill>
            <p:spPr>
              <a:xfrm>
                <a:off x="2360777" y="24725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9CE69EC3-061D-4BF1-9AC6-6974E548AE57}"/>
                  </a:ext>
                </a:extLst>
              </p14:cNvPr>
              <p14:cNvContentPartPr/>
              <p14:nvPr/>
            </p14:nvContentPartPr>
            <p14:xfrm>
              <a:off x="2593337" y="1259383"/>
              <a:ext cx="360" cy="360"/>
            </p14:xfrm>
          </p:contentPart>
        </mc:Choice>
        <mc:Fallback>
          <p:pic>
            <p:nvPicPr>
              <p:cNvPr id="9" name="Ink 8">
                <a:extLst>
                  <a:ext uri="{FF2B5EF4-FFF2-40B4-BE49-F238E27FC236}">
                    <a16:creationId xmlns:a16="http://schemas.microsoft.com/office/drawing/2014/main" id="{9CE69EC3-061D-4BF1-9AC6-6974E548AE57}"/>
                  </a:ext>
                </a:extLst>
              </p:cNvPr>
              <p:cNvPicPr/>
              <p:nvPr/>
            </p:nvPicPr>
            <p:blipFill>
              <a:blip r:embed="rId3"/>
              <a:stretch>
                <a:fillRect/>
              </a:stretch>
            </p:blipFill>
            <p:spPr>
              <a:xfrm>
                <a:off x="2584697" y="1250383"/>
                <a:ext cx="18000" cy="18000"/>
              </a:xfrm>
              <a:prstGeom prst="rect">
                <a:avLst/>
              </a:prstGeom>
            </p:spPr>
          </p:pic>
        </mc:Fallback>
      </mc:AlternateContent>
      <p:pic>
        <p:nvPicPr>
          <p:cNvPr id="14" name="Picture 13">
            <a:extLst>
              <a:ext uri="{FF2B5EF4-FFF2-40B4-BE49-F238E27FC236}">
                <a16:creationId xmlns:a16="http://schemas.microsoft.com/office/drawing/2014/main" id="{DDFB34EF-1D95-442D-94B3-47DF0792B732}"/>
              </a:ext>
            </a:extLst>
          </p:cNvPr>
          <p:cNvPicPr>
            <a:picLocks noChangeAspect="1"/>
          </p:cNvPicPr>
          <p:nvPr/>
        </p:nvPicPr>
        <p:blipFill>
          <a:blip r:embed="rId8"/>
          <a:stretch>
            <a:fillRect/>
          </a:stretch>
        </p:blipFill>
        <p:spPr>
          <a:xfrm>
            <a:off x="429207" y="1072543"/>
            <a:ext cx="11307621" cy="5636167"/>
          </a:xfrm>
          <a:prstGeom prst="rect">
            <a:avLst/>
          </a:prstGeom>
        </p:spPr>
      </p:pic>
    </p:spTree>
    <p:extLst>
      <p:ext uri="{BB962C8B-B14F-4D97-AF65-F5344CB8AC3E}">
        <p14:creationId xmlns:p14="http://schemas.microsoft.com/office/powerpoint/2010/main" val="622644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7D43-EE57-41DD-B9B0-75A76CEFB71D}"/>
              </a:ext>
            </a:extLst>
          </p:cNvPr>
          <p:cNvSpPr>
            <a:spLocks noGrp="1"/>
          </p:cNvSpPr>
          <p:nvPr>
            <p:ph type="title"/>
          </p:nvPr>
        </p:nvSpPr>
        <p:spPr>
          <a:xfrm>
            <a:off x="419100" y="600118"/>
            <a:ext cx="11292840" cy="436202"/>
          </a:xfrm>
        </p:spPr>
        <p:txBody>
          <a:bodyPr>
            <a:normAutofit fontScale="90000"/>
          </a:bodyPr>
          <a:lstStyle/>
          <a:p>
            <a:r>
              <a:rPr lang="en-US" dirty="0"/>
              <a:t>Sample pull request policy</a:t>
            </a:r>
          </a:p>
        </p:txBody>
      </p:sp>
      <p:pic>
        <p:nvPicPr>
          <p:cNvPr id="6" name="Picture 5">
            <a:extLst>
              <a:ext uri="{FF2B5EF4-FFF2-40B4-BE49-F238E27FC236}">
                <a16:creationId xmlns:a16="http://schemas.microsoft.com/office/drawing/2014/main" id="{27C80B9A-7F61-49CE-8748-2365D0AEDBA8}"/>
              </a:ext>
            </a:extLst>
          </p:cNvPr>
          <p:cNvPicPr>
            <a:picLocks noChangeAspect="1"/>
          </p:cNvPicPr>
          <p:nvPr/>
        </p:nvPicPr>
        <p:blipFill>
          <a:blip r:embed="rId2"/>
          <a:stretch>
            <a:fillRect/>
          </a:stretch>
        </p:blipFill>
        <p:spPr>
          <a:xfrm>
            <a:off x="434340" y="1062285"/>
            <a:ext cx="11338560" cy="5195597"/>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9ABB425-9D84-42A3-B2A6-5E411098C211}"/>
                  </a:ext>
                </a:extLst>
              </p14:cNvPr>
              <p14:cNvContentPartPr/>
              <p14:nvPr/>
            </p14:nvContentPartPr>
            <p14:xfrm>
              <a:off x="6636780" y="2217000"/>
              <a:ext cx="360" cy="360"/>
            </p14:xfrm>
          </p:contentPart>
        </mc:Choice>
        <mc:Fallback>
          <p:pic>
            <p:nvPicPr>
              <p:cNvPr id="7" name="Ink 6">
                <a:extLst>
                  <a:ext uri="{FF2B5EF4-FFF2-40B4-BE49-F238E27FC236}">
                    <a16:creationId xmlns:a16="http://schemas.microsoft.com/office/drawing/2014/main" id="{89ABB425-9D84-42A3-B2A6-5E411098C211}"/>
                  </a:ext>
                </a:extLst>
              </p:cNvPr>
              <p:cNvPicPr/>
              <p:nvPr/>
            </p:nvPicPr>
            <p:blipFill>
              <a:blip r:embed="rId4"/>
              <a:stretch>
                <a:fillRect/>
              </a:stretch>
            </p:blipFill>
            <p:spPr>
              <a:xfrm>
                <a:off x="6628140" y="22083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478D4532-A0F1-464A-B612-151F52C6D823}"/>
                  </a:ext>
                </a:extLst>
              </p14:cNvPr>
              <p14:cNvContentPartPr/>
              <p14:nvPr/>
            </p14:nvContentPartPr>
            <p14:xfrm>
              <a:off x="4525380" y="2194320"/>
              <a:ext cx="3431520" cy="1006200"/>
            </p14:xfrm>
          </p:contentPart>
        </mc:Choice>
        <mc:Fallback>
          <p:pic>
            <p:nvPicPr>
              <p:cNvPr id="9" name="Ink 8">
                <a:extLst>
                  <a:ext uri="{FF2B5EF4-FFF2-40B4-BE49-F238E27FC236}">
                    <a16:creationId xmlns:a16="http://schemas.microsoft.com/office/drawing/2014/main" id="{478D4532-A0F1-464A-B612-151F52C6D823}"/>
                  </a:ext>
                </a:extLst>
              </p:cNvPr>
              <p:cNvPicPr/>
              <p:nvPr/>
            </p:nvPicPr>
            <p:blipFill>
              <a:blip r:embed="rId6"/>
              <a:stretch>
                <a:fillRect/>
              </a:stretch>
            </p:blipFill>
            <p:spPr>
              <a:xfrm>
                <a:off x="4516740" y="2185320"/>
                <a:ext cx="3449160" cy="1023840"/>
              </a:xfrm>
              <a:prstGeom prst="rect">
                <a:avLst/>
              </a:prstGeom>
            </p:spPr>
          </p:pic>
        </mc:Fallback>
      </mc:AlternateContent>
    </p:spTree>
    <p:extLst>
      <p:ext uri="{BB962C8B-B14F-4D97-AF65-F5344CB8AC3E}">
        <p14:creationId xmlns:p14="http://schemas.microsoft.com/office/powerpoint/2010/main" val="2128950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20BDC5-8063-41D3-8ECC-B2E8CC493D9D}"/>
              </a:ext>
            </a:extLst>
          </p:cNvPr>
          <p:cNvPicPr>
            <a:picLocks noChangeAspect="1"/>
          </p:cNvPicPr>
          <p:nvPr/>
        </p:nvPicPr>
        <p:blipFill>
          <a:blip r:embed="rId2"/>
          <a:stretch>
            <a:fillRect/>
          </a:stretch>
        </p:blipFill>
        <p:spPr>
          <a:xfrm>
            <a:off x="435430" y="1007707"/>
            <a:ext cx="11237166" cy="5696338"/>
          </a:xfrm>
          <a:prstGeom prst="rect">
            <a:avLst/>
          </a:prstGeom>
        </p:spPr>
      </p:pic>
      <p:sp>
        <p:nvSpPr>
          <p:cNvPr id="5" name="Title 4">
            <a:extLst>
              <a:ext uri="{FF2B5EF4-FFF2-40B4-BE49-F238E27FC236}">
                <a16:creationId xmlns:a16="http://schemas.microsoft.com/office/drawing/2014/main" id="{B1EC79A0-DFE9-466E-90AD-27238EDDAD84}"/>
              </a:ext>
            </a:extLst>
          </p:cNvPr>
          <p:cNvSpPr>
            <a:spLocks noGrp="1"/>
          </p:cNvSpPr>
          <p:nvPr>
            <p:ph type="title"/>
          </p:nvPr>
        </p:nvSpPr>
        <p:spPr>
          <a:xfrm>
            <a:off x="419877" y="606490"/>
            <a:ext cx="11336693" cy="401216"/>
          </a:xfrm>
        </p:spPr>
        <p:txBody>
          <a:bodyPr>
            <a:normAutofit fontScale="90000"/>
          </a:bodyPr>
          <a:lstStyle/>
          <a:p>
            <a:r>
              <a:rPr lang="en-US" dirty="0"/>
              <a:t>Walk through the pull request experience - Create a local branch</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56D80A8F-1819-45C2-858B-ED675DA6DCDF}"/>
                  </a:ext>
                </a:extLst>
              </p14:cNvPr>
              <p14:cNvContentPartPr/>
              <p14:nvPr/>
            </p14:nvContentPartPr>
            <p14:xfrm>
              <a:off x="9038417" y="1893703"/>
              <a:ext cx="1319760" cy="253800"/>
            </p14:xfrm>
          </p:contentPart>
        </mc:Choice>
        <mc:Fallback>
          <p:pic>
            <p:nvPicPr>
              <p:cNvPr id="6" name="Ink 5">
                <a:extLst>
                  <a:ext uri="{FF2B5EF4-FFF2-40B4-BE49-F238E27FC236}">
                    <a16:creationId xmlns:a16="http://schemas.microsoft.com/office/drawing/2014/main" id="{56D80A8F-1819-45C2-858B-ED675DA6DCDF}"/>
                  </a:ext>
                </a:extLst>
              </p:cNvPr>
              <p:cNvPicPr/>
              <p:nvPr/>
            </p:nvPicPr>
            <p:blipFill>
              <a:blip r:embed="rId4"/>
              <a:stretch>
                <a:fillRect/>
              </a:stretch>
            </p:blipFill>
            <p:spPr>
              <a:xfrm>
                <a:off x="9029777" y="1884703"/>
                <a:ext cx="1337400" cy="271440"/>
              </a:xfrm>
              <a:prstGeom prst="rect">
                <a:avLst/>
              </a:prstGeom>
            </p:spPr>
          </p:pic>
        </mc:Fallback>
      </mc:AlternateContent>
    </p:spTree>
    <p:extLst>
      <p:ext uri="{BB962C8B-B14F-4D97-AF65-F5344CB8AC3E}">
        <p14:creationId xmlns:p14="http://schemas.microsoft.com/office/powerpoint/2010/main" val="379422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F7838-5E7B-4C90-A06C-843A35970D07}"/>
              </a:ext>
            </a:extLst>
          </p:cNvPr>
          <p:cNvSpPr>
            <a:spLocks noGrp="1"/>
          </p:cNvSpPr>
          <p:nvPr>
            <p:ph type="title"/>
          </p:nvPr>
        </p:nvSpPr>
        <p:spPr>
          <a:xfrm>
            <a:off x="451691" y="702156"/>
            <a:ext cx="11292289" cy="399531"/>
          </a:xfrm>
        </p:spPr>
        <p:txBody>
          <a:bodyPr>
            <a:normAutofit fontScale="90000"/>
          </a:bodyPr>
          <a:lstStyle/>
          <a:p>
            <a:r>
              <a:rPr lang="en-US" dirty="0"/>
              <a:t>Illustrate pull request – add Unit tests to the project</a:t>
            </a:r>
          </a:p>
        </p:txBody>
      </p:sp>
      <p:pic>
        <p:nvPicPr>
          <p:cNvPr id="8" name="Content Placeholder 7">
            <a:extLst>
              <a:ext uri="{FF2B5EF4-FFF2-40B4-BE49-F238E27FC236}">
                <a16:creationId xmlns:a16="http://schemas.microsoft.com/office/drawing/2014/main" id="{6742FFF1-9CA1-461E-A6D0-9828BE02F6AD}"/>
              </a:ext>
            </a:extLst>
          </p:cNvPr>
          <p:cNvPicPr>
            <a:picLocks noGrp="1" noChangeAspect="1"/>
          </p:cNvPicPr>
          <p:nvPr>
            <p:ph idx="1"/>
          </p:nvPr>
        </p:nvPicPr>
        <p:blipFill>
          <a:blip r:embed="rId2"/>
          <a:stretch>
            <a:fillRect/>
          </a:stretch>
        </p:blipFill>
        <p:spPr>
          <a:xfrm>
            <a:off x="451691" y="1190530"/>
            <a:ext cx="11160087" cy="5592160"/>
          </a:xfrm>
        </p:spPr>
      </p:pic>
    </p:spTree>
    <p:extLst>
      <p:ext uri="{BB962C8B-B14F-4D97-AF65-F5344CB8AC3E}">
        <p14:creationId xmlns:p14="http://schemas.microsoft.com/office/powerpoint/2010/main" val="406807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766C-DF15-460D-B0D2-0DAE2EB6EF9A}"/>
              </a:ext>
            </a:extLst>
          </p:cNvPr>
          <p:cNvSpPr>
            <a:spLocks noGrp="1"/>
          </p:cNvSpPr>
          <p:nvPr>
            <p:ph type="title"/>
          </p:nvPr>
        </p:nvSpPr>
        <p:spPr>
          <a:xfrm>
            <a:off x="462707" y="605928"/>
            <a:ext cx="11281273" cy="418641"/>
          </a:xfrm>
        </p:spPr>
        <p:txBody>
          <a:bodyPr>
            <a:normAutofit fontScale="90000"/>
          </a:bodyPr>
          <a:lstStyle/>
          <a:p>
            <a:r>
              <a:rPr lang="en-US" dirty="0"/>
              <a:t>Unit testing of database scripts</a:t>
            </a:r>
          </a:p>
        </p:txBody>
      </p:sp>
      <p:pic>
        <p:nvPicPr>
          <p:cNvPr id="4" name="Picture 3">
            <a:extLst>
              <a:ext uri="{FF2B5EF4-FFF2-40B4-BE49-F238E27FC236}">
                <a16:creationId xmlns:a16="http://schemas.microsoft.com/office/drawing/2014/main" id="{E8EB142E-FCA9-4E47-890B-A737E75296C5}"/>
              </a:ext>
            </a:extLst>
          </p:cNvPr>
          <p:cNvPicPr>
            <a:picLocks noChangeAspect="1"/>
          </p:cNvPicPr>
          <p:nvPr/>
        </p:nvPicPr>
        <p:blipFill>
          <a:blip r:embed="rId2"/>
          <a:stretch>
            <a:fillRect/>
          </a:stretch>
        </p:blipFill>
        <p:spPr>
          <a:xfrm>
            <a:off x="462707" y="1024569"/>
            <a:ext cx="11281273" cy="5686296"/>
          </a:xfrm>
          <a:prstGeom prst="rect">
            <a:avLst/>
          </a:prstGeom>
        </p:spPr>
      </p:pic>
    </p:spTree>
    <p:extLst>
      <p:ext uri="{BB962C8B-B14F-4D97-AF65-F5344CB8AC3E}">
        <p14:creationId xmlns:p14="http://schemas.microsoft.com/office/powerpoint/2010/main" val="128741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77C9DD-4563-4DBC-A137-DD271726F568}"/>
              </a:ext>
            </a:extLst>
          </p:cNvPr>
          <p:cNvSpPr>
            <a:spLocks noGrp="1"/>
          </p:cNvSpPr>
          <p:nvPr>
            <p:ph type="title"/>
          </p:nvPr>
        </p:nvSpPr>
        <p:spPr/>
        <p:txBody>
          <a:bodyPr/>
          <a:lstStyle/>
          <a:p>
            <a:r>
              <a:rPr lang="en-US" dirty="0"/>
              <a:t>Roadmap</a:t>
            </a:r>
          </a:p>
        </p:txBody>
      </p:sp>
      <p:sp>
        <p:nvSpPr>
          <p:cNvPr id="6" name="Content Placeholder 5">
            <a:extLst>
              <a:ext uri="{FF2B5EF4-FFF2-40B4-BE49-F238E27FC236}">
                <a16:creationId xmlns:a16="http://schemas.microsoft.com/office/drawing/2014/main" id="{36D81836-D76C-4CCA-9F23-C2760A23EB0D}"/>
              </a:ext>
            </a:extLst>
          </p:cNvPr>
          <p:cNvSpPr>
            <a:spLocks noGrp="1"/>
          </p:cNvSpPr>
          <p:nvPr>
            <p:ph idx="1"/>
          </p:nvPr>
        </p:nvSpPr>
        <p:spPr/>
        <p:txBody>
          <a:bodyPr/>
          <a:lstStyle/>
          <a:p>
            <a:r>
              <a:rPr lang="en-US" dirty="0"/>
              <a:t>Brief overview of git.</a:t>
            </a:r>
          </a:p>
          <a:p>
            <a:r>
              <a:rPr lang="en-US" dirty="0"/>
              <a:t>Introduction to Azure Devops.</a:t>
            </a:r>
          </a:p>
          <a:p>
            <a:r>
              <a:rPr lang="en-US" dirty="0"/>
              <a:t>Walk through Devops for SQL server through a demo application.</a:t>
            </a:r>
          </a:p>
          <a:p>
            <a:endParaRPr lang="en-US" dirty="0"/>
          </a:p>
        </p:txBody>
      </p:sp>
      <p:sp>
        <p:nvSpPr>
          <p:cNvPr id="2" name="Text Placeholder 1">
            <a:extLst>
              <a:ext uri="{FF2B5EF4-FFF2-40B4-BE49-F238E27FC236}">
                <a16:creationId xmlns:a16="http://schemas.microsoft.com/office/drawing/2014/main" id="{CE5799B6-799C-4418-9272-AE889A967F5D}"/>
              </a:ext>
            </a:extLst>
          </p:cNvPr>
          <p:cNvSpPr>
            <a:spLocks noGrp="1"/>
          </p:cNvSpPr>
          <p:nvPr>
            <p:ph type="body" sz="half" idx="2"/>
          </p:nvPr>
        </p:nvSpPr>
        <p:spPr/>
        <p:txBody>
          <a:bodyPr/>
          <a:lstStyle/>
          <a:p>
            <a:pPr marL="285750" indent="-285750">
              <a:buFontTx/>
              <a:buChar char="-"/>
            </a:pPr>
            <a:r>
              <a:rPr lang="en-US" dirty="0"/>
              <a:t>Get a better understanding of Devops at scale.</a:t>
            </a:r>
          </a:p>
          <a:p>
            <a:pPr marL="285750" indent="-285750">
              <a:buFontTx/>
              <a:buChar char="-"/>
            </a:pPr>
            <a:endParaRPr lang="en-US" dirty="0"/>
          </a:p>
        </p:txBody>
      </p:sp>
    </p:spTree>
    <p:extLst>
      <p:ext uri="{BB962C8B-B14F-4D97-AF65-F5344CB8AC3E}">
        <p14:creationId xmlns:p14="http://schemas.microsoft.com/office/powerpoint/2010/main" val="2298720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240E-C6DF-4289-A68B-EB561DED36F8}"/>
              </a:ext>
            </a:extLst>
          </p:cNvPr>
          <p:cNvSpPr>
            <a:spLocks noGrp="1"/>
          </p:cNvSpPr>
          <p:nvPr>
            <p:ph type="title"/>
          </p:nvPr>
        </p:nvSpPr>
        <p:spPr>
          <a:xfrm>
            <a:off x="430648" y="608698"/>
            <a:ext cx="11165531" cy="425685"/>
          </a:xfrm>
        </p:spPr>
        <p:txBody>
          <a:bodyPr>
            <a:normAutofit fontScale="90000"/>
          </a:bodyPr>
          <a:lstStyle/>
          <a:p>
            <a:r>
              <a:rPr lang="en-US" dirty="0"/>
              <a:t>Push the local changes to a remote branch</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6A5C453-DD60-4157-97D7-24A5A36E9505}"/>
                  </a:ext>
                </a:extLst>
              </p14:cNvPr>
              <p14:cNvContentPartPr/>
              <p14:nvPr/>
            </p14:nvContentPartPr>
            <p14:xfrm>
              <a:off x="2967017" y="1175503"/>
              <a:ext cx="360" cy="360"/>
            </p14:xfrm>
          </p:contentPart>
        </mc:Choice>
        <mc:Fallback>
          <p:pic>
            <p:nvPicPr>
              <p:cNvPr id="3" name="Ink 2">
                <a:extLst>
                  <a:ext uri="{FF2B5EF4-FFF2-40B4-BE49-F238E27FC236}">
                    <a16:creationId xmlns:a16="http://schemas.microsoft.com/office/drawing/2014/main" id="{E6A5C453-DD60-4157-97D7-24A5A36E9505}"/>
                  </a:ext>
                </a:extLst>
              </p:cNvPr>
              <p:cNvPicPr/>
              <p:nvPr/>
            </p:nvPicPr>
            <p:blipFill>
              <a:blip r:embed="rId3"/>
              <a:stretch>
                <a:fillRect/>
              </a:stretch>
            </p:blipFill>
            <p:spPr>
              <a:xfrm>
                <a:off x="2958017" y="11665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F73AA68-B230-4D46-9978-BE98A9401456}"/>
                  </a:ext>
                </a:extLst>
              </p14:cNvPr>
              <p14:cNvContentPartPr/>
              <p14:nvPr/>
            </p14:nvContentPartPr>
            <p14:xfrm>
              <a:off x="4263737" y="1352623"/>
              <a:ext cx="360" cy="360"/>
            </p14:xfrm>
          </p:contentPart>
        </mc:Choice>
        <mc:Fallback>
          <p:pic>
            <p:nvPicPr>
              <p:cNvPr id="4" name="Ink 3">
                <a:extLst>
                  <a:ext uri="{FF2B5EF4-FFF2-40B4-BE49-F238E27FC236}">
                    <a16:creationId xmlns:a16="http://schemas.microsoft.com/office/drawing/2014/main" id="{FF73AA68-B230-4D46-9978-BE98A9401456}"/>
                  </a:ext>
                </a:extLst>
              </p:cNvPr>
              <p:cNvPicPr/>
              <p:nvPr/>
            </p:nvPicPr>
            <p:blipFill>
              <a:blip r:embed="rId3"/>
              <a:stretch>
                <a:fillRect/>
              </a:stretch>
            </p:blipFill>
            <p:spPr>
              <a:xfrm>
                <a:off x="4255097" y="13439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0EB39776-3099-4781-BB72-98C49243E2D4}"/>
                  </a:ext>
                </a:extLst>
              </p14:cNvPr>
              <p14:cNvContentPartPr/>
              <p14:nvPr/>
            </p14:nvContentPartPr>
            <p14:xfrm>
              <a:off x="2276537" y="1445863"/>
              <a:ext cx="360" cy="360"/>
            </p14:xfrm>
          </p:contentPart>
        </mc:Choice>
        <mc:Fallback>
          <p:pic>
            <p:nvPicPr>
              <p:cNvPr id="5" name="Ink 4">
                <a:extLst>
                  <a:ext uri="{FF2B5EF4-FFF2-40B4-BE49-F238E27FC236}">
                    <a16:creationId xmlns:a16="http://schemas.microsoft.com/office/drawing/2014/main" id="{0EB39776-3099-4781-BB72-98C49243E2D4}"/>
                  </a:ext>
                </a:extLst>
              </p:cNvPr>
              <p:cNvPicPr/>
              <p:nvPr/>
            </p:nvPicPr>
            <p:blipFill>
              <a:blip r:embed="rId3"/>
              <a:stretch>
                <a:fillRect/>
              </a:stretch>
            </p:blipFill>
            <p:spPr>
              <a:xfrm>
                <a:off x="2267537" y="14368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CD43D76C-6CE1-47B0-B329-6E170BAAAB73}"/>
                  </a:ext>
                </a:extLst>
              </p14:cNvPr>
              <p14:cNvContentPartPr/>
              <p14:nvPr/>
            </p14:nvContentPartPr>
            <p14:xfrm>
              <a:off x="3134777" y="1418143"/>
              <a:ext cx="360" cy="360"/>
            </p14:xfrm>
          </p:contentPart>
        </mc:Choice>
        <mc:Fallback>
          <p:pic>
            <p:nvPicPr>
              <p:cNvPr id="6" name="Ink 5">
                <a:extLst>
                  <a:ext uri="{FF2B5EF4-FFF2-40B4-BE49-F238E27FC236}">
                    <a16:creationId xmlns:a16="http://schemas.microsoft.com/office/drawing/2014/main" id="{CD43D76C-6CE1-47B0-B329-6E170BAAAB73}"/>
                  </a:ext>
                </a:extLst>
              </p:cNvPr>
              <p:cNvPicPr/>
              <p:nvPr/>
            </p:nvPicPr>
            <p:blipFill>
              <a:blip r:embed="rId3"/>
              <a:stretch>
                <a:fillRect/>
              </a:stretch>
            </p:blipFill>
            <p:spPr>
              <a:xfrm>
                <a:off x="3125777" y="14091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E9DF8FD0-37F2-43C8-91C8-39CA7EEC8F7A}"/>
                  </a:ext>
                </a:extLst>
              </p14:cNvPr>
              <p14:cNvContentPartPr/>
              <p14:nvPr/>
            </p14:nvContentPartPr>
            <p14:xfrm>
              <a:off x="4739657" y="1193863"/>
              <a:ext cx="360" cy="360"/>
            </p14:xfrm>
          </p:contentPart>
        </mc:Choice>
        <mc:Fallback>
          <p:pic>
            <p:nvPicPr>
              <p:cNvPr id="7" name="Ink 6">
                <a:extLst>
                  <a:ext uri="{FF2B5EF4-FFF2-40B4-BE49-F238E27FC236}">
                    <a16:creationId xmlns:a16="http://schemas.microsoft.com/office/drawing/2014/main" id="{E9DF8FD0-37F2-43C8-91C8-39CA7EEC8F7A}"/>
                  </a:ext>
                </a:extLst>
              </p:cNvPr>
              <p:cNvPicPr/>
              <p:nvPr/>
            </p:nvPicPr>
            <p:blipFill>
              <a:blip r:embed="rId3"/>
              <a:stretch>
                <a:fillRect/>
              </a:stretch>
            </p:blipFill>
            <p:spPr>
              <a:xfrm>
                <a:off x="4730657" y="11852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B3340E6F-CE54-4F05-859D-D69BD2DE4E5D}"/>
                  </a:ext>
                </a:extLst>
              </p14:cNvPr>
              <p14:cNvContentPartPr/>
              <p14:nvPr/>
            </p14:nvContentPartPr>
            <p14:xfrm>
              <a:off x="3946577" y="1436503"/>
              <a:ext cx="360" cy="360"/>
            </p14:xfrm>
          </p:contentPart>
        </mc:Choice>
        <mc:Fallback>
          <p:pic>
            <p:nvPicPr>
              <p:cNvPr id="8" name="Ink 7">
                <a:extLst>
                  <a:ext uri="{FF2B5EF4-FFF2-40B4-BE49-F238E27FC236}">
                    <a16:creationId xmlns:a16="http://schemas.microsoft.com/office/drawing/2014/main" id="{B3340E6F-CE54-4F05-859D-D69BD2DE4E5D}"/>
                  </a:ext>
                </a:extLst>
              </p:cNvPr>
              <p:cNvPicPr/>
              <p:nvPr/>
            </p:nvPicPr>
            <p:blipFill>
              <a:blip r:embed="rId3"/>
              <a:stretch>
                <a:fillRect/>
              </a:stretch>
            </p:blipFill>
            <p:spPr>
              <a:xfrm>
                <a:off x="3937577" y="14278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A3A2AF14-4A95-4064-AC8C-2B9AA359216B}"/>
                  </a:ext>
                </a:extLst>
              </p14:cNvPr>
              <p14:cNvContentPartPr/>
              <p14:nvPr/>
            </p14:nvContentPartPr>
            <p14:xfrm>
              <a:off x="5930177" y="1623343"/>
              <a:ext cx="3960" cy="360"/>
            </p14:xfrm>
          </p:contentPart>
        </mc:Choice>
        <mc:Fallback>
          <p:pic>
            <p:nvPicPr>
              <p:cNvPr id="9" name="Ink 8">
                <a:extLst>
                  <a:ext uri="{FF2B5EF4-FFF2-40B4-BE49-F238E27FC236}">
                    <a16:creationId xmlns:a16="http://schemas.microsoft.com/office/drawing/2014/main" id="{A3A2AF14-4A95-4064-AC8C-2B9AA359216B}"/>
                  </a:ext>
                </a:extLst>
              </p:cNvPr>
              <p:cNvPicPr/>
              <p:nvPr/>
            </p:nvPicPr>
            <p:blipFill>
              <a:blip r:embed="rId10"/>
              <a:stretch>
                <a:fillRect/>
              </a:stretch>
            </p:blipFill>
            <p:spPr>
              <a:xfrm>
                <a:off x="5921537" y="1614343"/>
                <a:ext cx="21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052385FA-9F8E-4805-BA98-8FEF1265BD54}"/>
                  </a:ext>
                </a:extLst>
              </p14:cNvPr>
              <p14:cNvContentPartPr/>
              <p14:nvPr/>
            </p14:nvContentPartPr>
            <p14:xfrm>
              <a:off x="3069617" y="1473943"/>
              <a:ext cx="360" cy="360"/>
            </p14:xfrm>
          </p:contentPart>
        </mc:Choice>
        <mc:Fallback>
          <p:pic>
            <p:nvPicPr>
              <p:cNvPr id="10" name="Ink 9">
                <a:extLst>
                  <a:ext uri="{FF2B5EF4-FFF2-40B4-BE49-F238E27FC236}">
                    <a16:creationId xmlns:a16="http://schemas.microsoft.com/office/drawing/2014/main" id="{052385FA-9F8E-4805-BA98-8FEF1265BD54}"/>
                  </a:ext>
                </a:extLst>
              </p:cNvPr>
              <p:cNvPicPr/>
              <p:nvPr/>
            </p:nvPicPr>
            <p:blipFill>
              <a:blip r:embed="rId3"/>
              <a:stretch>
                <a:fillRect/>
              </a:stretch>
            </p:blipFill>
            <p:spPr>
              <a:xfrm>
                <a:off x="3060617" y="14653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5DF8D295-0751-4ACE-8703-61AC98D22519}"/>
                  </a:ext>
                </a:extLst>
              </p14:cNvPr>
              <p14:cNvContentPartPr/>
              <p14:nvPr/>
            </p14:nvContentPartPr>
            <p14:xfrm>
              <a:off x="2285537" y="1315183"/>
              <a:ext cx="13680" cy="360"/>
            </p14:xfrm>
          </p:contentPart>
        </mc:Choice>
        <mc:Fallback>
          <p:pic>
            <p:nvPicPr>
              <p:cNvPr id="11" name="Ink 10">
                <a:extLst>
                  <a:ext uri="{FF2B5EF4-FFF2-40B4-BE49-F238E27FC236}">
                    <a16:creationId xmlns:a16="http://schemas.microsoft.com/office/drawing/2014/main" id="{5DF8D295-0751-4ACE-8703-61AC98D22519}"/>
                  </a:ext>
                </a:extLst>
              </p:cNvPr>
              <p:cNvPicPr/>
              <p:nvPr/>
            </p:nvPicPr>
            <p:blipFill>
              <a:blip r:embed="rId13"/>
              <a:stretch>
                <a:fillRect/>
              </a:stretch>
            </p:blipFill>
            <p:spPr>
              <a:xfrm>
                <a:off x="2276537" y="1306543"/>
                <a:ext cx="31320" cy="18000"/>
              </a:xfrm>
              <a:prstGeom prst="rect">
                <a:avLst/>
              </a:prstGeom>
            </p:spPr>
          </p:pic>
        </mc:Fallback>
      </mc:AlternateContent>
      <p:pic>
        <p:nvPicPr>
          <p:cNvPr id="15" name="Picture 14">
            <a:extLst>
              <a:ext uri="{FF2B5EF4-FFF2-40B4-BE49-F238E27FC236}">
                <a16:creationId xmlns:a16="http://schemas.microsoft.com/office/drawing/2014/main" id="{D4738E2B-DF09-4C66-BB49-848A29ECE9BF}"/>
              </a:ext>
            </a:extLst>
          </p:cNvPr>
          <p:cNvPicPr>
            <a:picLocks noChangeAspect="1"/>
          </p:cNvPicPr>
          <p:nvPr/>
        </p:nvPicPr>
        <p:blipFill>
          <a:blip r:embed="rId14"/>
          <a:stretch>
            <a:fillRect/>
          </a:stretch>
        </p:blipFill>
        <p:spPr>
          <a:xfrm>
            <a:off x="413462" y="1034383"/>
            <a:ext cx="11091183" cy="5821899"/>
          </a:xfrm>
          <a:prstGeom prst="rect">
            <a:avLst/>
          </a:prstGeom>
        </p:spPr>
      </p:pic>
    </p:spTree>
    <p:extLst>
      <p:ext uri="{BB962C8B-B14F-4D97-AF65-F5344CB8AC3E}">
        <p14:creationId xmlns:p14="http://schemas.microsoft.com/office/powerpoint/2010/main" val="2888466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746D-4960-43E9-BEF9-BFC1E8F6AA31}"/>
              </a:ext>
            </a:extLst>
          </p:cNvPr>
          <p:cNvSpPr>
            <a:spLocks noGrp="1"/>
          </p:cNvSpPr>
          <p:nvPr>
            <p:ph type="title"/>
          </p:nvPr>
        </p:nvSpPr>
        <p:spPr>
          <a:xfrm>
            <a:off x="446314" y="599029"/>
            <a:ext cx="11299372" cy="455330"/>
          </a:xfrm>
        </p:spPr>
        <p:txBody>
          <a:bodyPr>
            <a:normAutofit fontScale="90000"/>
          </a:bodyPr>
          <a:lstStyle/>
          <a:p>
            <a:r>
              <a:rPr lang="en-US" dirty="0"/>
              <a:t>Pull request experience</a:t>
            </a:r>
          </a:p>
        </p:txBody>
      </p:sp>
      <p:pic>
        <p:nvPicPr>
          <p:cNvPr id="6" name="Picture 5">
            <a:extLst>
              <a:ext uri="{FF2B5EF4-FFF2-40B4-BE49-F238E27FC236}">
                <a16:creationId xmlns:a16="http://schemas.microsoft.com/office/drawing/2014/main" id="{C793D6C8-8DBB-46F7-8028-4EA49AFC9983}"/>
              </a:ext>
            </a:extLst>
          </p:cNvPr>
          <p:cNvPicPr>
            <a:picLocks noChangeAspect="1"/>
          </p:cNvPicPr>
          <p:nvPr/>
        </p:nvPicPr>
        <p:blipFill>
          <a:blip r:embed="rId2"/>
          <a:stretch>
            <a:fillRect/>
          </a:stretch>
        </p:blipFill>
        <p:spPr>
          <a:xfrm>
            <a:off x="446314" y="1182806"/>
            <a:ext cx="11819549" cy="5484693"/>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2311D68F-FBAC-4481-B0BB-7EDFF7B6601E}"/>
                  </a:ext>
                </a:extLst>
              </p14:cNvPr>
              <p14:cNvContentPartPr/>
              <p14:nvPr/>
            </p14:nvContentPartPr>
            <p14:xfrm>
              <a:off x="10359705" y="3151260"/>
              <a:ext cx="1597680" cy="795240"/>
            </p14:xfrm>
          </p:contentPart>
        </mc:Choice>
        <mc:Fallback>
          <p:pic>
            <p:nvPicPr>
              <p:cNvPr id="7" name="Ink 6">
                <a:extLst>
                  <a:ext uri="{FF2B5EF4-FFF2-40B4-BE49-F238E27FC236}">
                    <a16:creationId xmlns:a16="http://schemas.microsoft.com/office/drawing/2014/main" id="{2311D68F-FBAC-4481-B0BB-7EDFF7B6601E}"/>
                  </a:ext>
                </a:extLst>
              </p:cNvPr>
              <p:cNvPicPr/>
              <p:nvPr/>
            </p:nvPicPr>
            <p:blipFill>
              <a:blip r:embed="rId4"/>
              <a:stretch>
                <a:fillRect/>
              </a:stretch>
            </p:blipFill>
            <p:spPr>
              <a:xfrm>
                <a:off x="10350705" y="3142620"/>
                <a:ext cx="1615320" cy="812880"/>
              </a:xfrm>
              <a:prstGeom prst="rect">
                <a:avLst/>
              </a:prstGeom>
            </p:spPr>
          </p:pic>
        </mc:Fallback>
      </mc:AlternateContent>
    </p:spTree>
    <p:extLst>
      <p:ext uri="{BB962C8B-B14F-4D97-AF65-F5344CB8AC3E}">
        <p14:creationId xmlns:p14="http://schemas.microsoft.com/office/powerpoint/2010/main" val="3233006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C6C2-572D-49EC-B6D1-3611649C86CD}"/>
              </a:ext>
            </a:extLst>
          </p:cNvPr>
          <p:cNvSpPr>
            <a:spLocks noGrp="1"/>
          </p:cNvSpPr>
          <p:nvPr>
            <p:ph type="title"/>
          </p:nvPr>
        </p:nvSpPr>
        <p:spPr>
          <a:xfrm>
            <a:off x="429705" y="729658"/>
            <a:ext cx="11222579" cy="494747"/>
          </a:xfrm>
        </p:spPr>
        <p:txBody>
          <a:bodyPr>
            <a:normAutofit fontScale="90000"/>
          </a:bodyPr>
          <a:lstStyle/>
          <a:p>
            <a:r>
              <a:rPr lang="en-US" dirty="0"/>
              <a:t>Pull request experience</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F765F628-3017-45ED-8AF3-09FC64CF3AA3}"/>
                  </a:ext>
                </a:extLst>
              </p14:cNvPr>
              <p14:cNvContentPartPr/>
              <p14:nvPr/>
            </p14:nvContentPartPr>
            <p14:xfrm>
              <a:off x="3838305" y="961740"/>
              <a:ext cx="360" cy="360"/>
            </p14:xfrm>
          </p:contentPart>
        </mc:Choice>
        <mc:Fallback>
          <p:pic>
            <p:nvPicPr>
              <p:cNvPr id="3" name="Ink 2">
                <a:extLst>
                  <a:ext uri="{FF2B5EF4-FFF2-40B4-BE49-F238E27FC236}">
                    <a16:creationId xmlns:a16="http://schemas.microsoft.com/office/drawing/2014/main" id="{F765F628-3017-45ED-8AF3-09FC64CF3AA3}"/>
                  </a:ext>
                </a:extLst>
              </p:cNvPr>
              <p:cNvPicPr/>
              <p:nvPr/>
            </p:nvPicPr>
            <p:blipFill>
              <a:blip r:embed="rId3"/>
              <a:stretch>
                <a:fillRect/>
              </a:stretch>
            </p:blipFill>
            <p:spPr>
              <a:xfrm>
                <a:off x="3829305" y="9527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0E46C2B7-5071-48DD-99BC-8EE67FC3731E}"/>
                  </a:ext>
                </a:extLst>
              </p14:cNvPr>
              <p14:cNvContentPartPr/>
              <p14:nvPr/>
            </p14:nvContentPartPr>
            <p14:xfrm>
              <a:off x="4590705" y="1314180"/>
              <a:ext cx="360" cy="360"/>
            </p14:xfrm>
          </p:contentPart>
        </mc:Choice>
        <mc:Fallback>
          <p:pic>
            <p:nvPicPr>
              <p:cNvPr id="4" name="Ink 3">
                <a:extLst>
                  <a:ext uri="{FF2B5EF4-FFF2-40B4-BE49-F238E27FC236}">
                    <a16:creationId xmlns:a16="http://schemas.microsoft.com/office/drawing/2014/main" id="{0E46C2B7-5071-48DD-99BC-8EE67FC3731E}"/>
                  </a:ext>
                </a:extLst>
              </p:cNvPr>
              <p:cNvPicPr/>
              <p:nvPr/>
            </p:nvPicPr>
            <p:blipFill>
              <a:blip r:embed="rId3"/>
              <a:stretch>
                <a:fillRect/>
              </a:stretch>
            </p:blipFill>
            <p:spPr>
              <a:xfrm>
                <a:off x="4581705" y="13051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18CC2708-FBE3-4B78-892E-148C7C70876F}"/>
                  </a:ext>
                </a:extLst>
              </p14:cNvPr>
              <p14:cNvContentPartPr/>
              <p14:nvPr/>
            </p14:nvContentPartPr>
            <p14:xfrm>
              <a:off x="4539225" y="1361700"/>
              <a:ext cx="3960" cy="4320"/>
            </p14:xfrm>
          </p:contentPart>
        </mc:Choice>
        <mc:Fallback>
          <p:pic>
            <p:nvPicPr>
              <p:cNvPr id="5" name="Ink 4">
                <a:extLst>
                  <a:ext uri="{FF2B5EF4-FFF2-40B4-BE49-F238E27FC236}">
                    <a16:creationId xmlns:a16="http://schemas.microsoft.com/office/drawing/2014/main" id="{18CC2708-FBE3-4B78-892E-148C7C70876F}"/>
                  </a:ext>
                </a:extLst>
              </p:cNvPr>
              <p:cNvPicPr/>
              <p:nvPr/>
            </p:nvPicPr>
            <p:blipFill>
              <a:blip r:embed="rId6"/>
              <a:stretch>
                <a:fillRect/>
              </a:stretch>
            </p:blipFill>
            <p:spPr>
              <a:xfrm>
                <a:off x="4530585" y="1352700"/>
                <a:ext cx="216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2B87595-61A1-415B-AD61-F111A89D6B17}"/>
                  </a:ext>
                </a:extLst>
              </p14:cNvPr>
              <p14:cNvContentPartPr/>
              <p14:nvPr/>
            </p14:nvContentPartPr>
            <p14:xfrm>
              <a:off x="2796105" y="1380780"/>
              <a:ext cx="3960" cy="360"/>
            </p14:xfrm>
          </p:contentPart>
        </mc:Choice>
        <mc:Fallback>
          <p:pic>
            <p:nvPicPr>
              <p:cNvPr id="6" name="Ink 5">
                <a:extLst>
                  <a:ext uri="{FF2B5EF4-FFF2-40B4-BE49-F238E27FC236}">
                    <a16:creationId xmlns:a16="http://schemas.microsoft.com/office/drawing/2014/main" id="{92B87595-61A1-415B-AD61-F111A89D6B17}"/>
                  </a:ext>
                </a:extLst>
              </p:cNvPr>
              <p:cNvPicPr/>
              <p:nvPr/>
            </p:nvPicPr>
            <p:blipFill>
              <a:blip r:embed="rId8"/>
              <a:stretch>
                <a:fillRect/>
              </a:stretch>
            </p:blipFill>
            <p:spPr>
              <a:xfrm>
                <a:off x="2787465" y="1371780"/>
                <a:ext cx="21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EDE9663D-CBD8-44F6-B2D4-FB125BA53345}"/>
                  </a:ext>
                </a:extLst>
              </p14:cNvPr>
              <p14:cNvContentPartPr/>
              <p14:nvPr/>
            </p14:nvContentPartPr>
            <p14:xfrm>
              <a:off x="2285625" y="1523700"/>
              <a:ext cx="360" cy="360"/>
            </p14:xfrm>
          </p:contentPart>
        </mc:Choice>
        <mc:Fallback>
          <p:pic>
            <p:nvPicPr>
              <p:cNvPr id="7" name="Ink 6">
                <a:extLst>
                  <a:ext uri="{FF2B5EF4-FFF2-40B4-BE49-F238E27FC236}">
                    <a16:creationId xmlns:a16="http://schemas.microsoft.com/office/drawing/2014/main" id="{EDE9663D-CBD8-44F6-B2D4-FB125BA53345}"/>
                  </a:ext>
                </a:extLst>
              </p:cNvPr>
              <p:cNvPicPr/>
              <p:nvPr/>
            </p:nvPicPr>
            <p:blipFill>
              <a:blip r:embed="rId3"/>
              <a:stretch>
                <a:fillRect/>
              </a:stretch>
            </p:blipFill>
            <p:spPr>
              <a:xfrm>
                <a:off x="2276625" y="1514700"/>
                <a:ext cx="18000" cy="18000"/>
              </a:xfrm>
              <a:prstGeom prst="rect">
                <a:avLst/>
              </a:prstGeom>
            </p:spPr>
          </p:pic>
        </mc:Fallback>
      </mc:AlternateContent>
      <p:pic>
        <p:nvPicPr>
          <p:cNvPr id="19" name="Picture 18">
            <a:extLst>
              <a:ext uri="{FF2B5EF4-FFF2-40B4-BE49-F238E27FC236}">
                <a16:creationId xmlns:a16="http://schemas.microsoft.com/office/drawing/2014/main" id="{F89A237F-5E81-4038-B806-BF1E3AD2B7DD}"/>
              </a:ext>
            </a:extLst>
          </p:cNvPr>
          <p:cNvPicPr>
            <a:picLocks noChangeAspect="1"/>
          </p:cNvPicPr>
          <p:nvPr/>
        </p:nvPicPr>
        <p:blipFill>
          <a:blip r:embed="rId10"/>
          <a:stretch>
            <a:fillRect/>
          </a:stretch>
        </p:blipFill>
        <p:spPr>
          <a:xfrm>
            <a:off x="539716" y="1224406"/>
            <a:ext cx="11347484" cy="5400532"/>
          </a:xfrm>
          <a:prstGeom prst="rect">
            <a:avLst/>
          </a:prstGeom>
        </p:spPr>
      </p:pic>
    </p:spTree>
    <p:extLst>
      <p:ext uri="{BB962C8B-B14F-4D97-AF65-F5344CB8AC3E}">
        <p14:creationId xmlns:p14="http://schemas.microsoft.com/office/powerpoint/2010/main" val="777630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2B1A-F7D9-46EA-8EED-84331812A42A}"/>
              </a:ext>
            </a:extLst>
          </p:cNvPr>
          <p:cNvSpPr>
            <a:spLocks noGrp="1"/>
          </p:cNvSpPr>
          <p:nvPr>
            <p:ph type="title"/>
          </p:nvPr>
        </p:nvSpPr>
        <p:spPr>
          <a:xfrm>
            <a:off x="476249" y="729658"/>
            <a:ext cx="11249025" cy="603842"/>
          </a:xfrm>
        </p:spPr>
        <p:txBody>
          <a:bodyPr/>
          <a:lstStyle/>
          <a:p>
            <a:r>
              <a:rPr lang="en-US" dirty="0"/>
              <a:t>Pull request experience</a:t>
            </a:r>
          </a:p>
        </p:txBody>
      </p:sp>
      <p:pic>
        <p:nvPicPr>
          <p:cNvPr id="4" name="Picture 3">
            <a:extLst>
              <a:ext uri="{FF2B5EF4-FFF2-40B4-BE49-F238E27FC236}">
                <a16:creationId xmlns:a16="http://schemas.microsoft.com/office/drawing/2014/main" id="{095E6B0B-E2D9-4F6E-906F-761C9A98EAEC}"/>
              </a:ext>
            </a:extLst>
          </p:cNvPr>
          <p:cNvPicPr>
            <a:picLocks noChangeAspect="1"/>
          </p:cNvPicPr>
          <p:nvPr/>
        </p:nvPicPr>
        <p:blipFill>
          <a:blip r:embed="rId2"/>
          <a:stretch>
            <a:fillRect/>
          </a:stretch>
        </p:blipFill>
        <p:spPr>
          <a:xfrm>
            <a:off x="550347" y="1282988"/>
            <a:ext cx="9441377" cy="5070929"/>
          </a:xfrm>
          <a:prstGeom prst="rect">
            <a:avLst/>
          </a:prstGeom>
        </p:spPr>
      </p:pic>
    </p:spTree>
    <p:extLst>
      <p:ext uri="{BB962C8B-B14F-4D97-AF65-F5344CB8AC3E}">
        <p14:creationId xmlns:p14="http://schemas.microsoft.com/office/powerpoint/2010/main" val="328459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F61D-C7A6-44CB-B7F5-D1D344EDB319}"/>
              </a:ext>
            </a:extLst>
          </p:cNvPr>
          <p:cNvSpPr>
            <a:spLocks noGrp="1"/>
          </p:cNvSpPr>
          <p:nvPr>
            <p:ph type="title"/>
          </p:nvPr>
        </p:nvSpPr>
        <p:spPr/>
        <p:txBody>
          <a:bodyPr/>
          <a:lstStyle/>
          <a:p>
            <a:r>
              <a:rPr lang="en-US" dirty="0"/>
              <a:t>Approve Pull requests</a:t>
            </a:r>
          </a:p>
        </p:txBody>
      </p:sp>
      <p:sp>
        <p:nvSpPr>
          <p:cNvPr id="3" name="Content Placeholder 2">
            <a:extLst>
              <a:ext uri="{FF2B5EF4-FFF2-40B4-BE49-F238E27FC236}">
                <a16:creationId xmlns:a16="http://schemas.microsoft.com/office/drawing/2014/main" id="{6EB9BACD-4261-4ED1-B3DC-A1346569C4B3}"/>
              </a:ext>
            </a:extLst>
          </p:cNvPr>
          <p:cNvSpPr>
            <a:spLocks noGrp="1"/>
          </p:cNvSpPr>
          <p:nvPr>
            <p:ph idx="1"/>
          </p:nvPr>
        </p:nvSpPr>
        <p:spPr/>
        <p:txBody>
          <a:bodyPr>
            <a:normAutofit/>
          </a:bodyPr>
          <a:lstStyle/>
          <a:p>
            <a:r>
              <a:rPr lang="en-US" sz="2000" dirty="0"/>
              <a:t>Review the pull requests from your team members</a:t>
            </a:r>
          </a:p>
          <a:p>
            <a:r>
              <a:rPr lang="en-US" sz="2000" dirty="0"/>
              <a:t>If changes look good, then approve the pull requests and code gets merged into master.</a:t>
            </a:r>
          </a:p>
        </p:txBody>
      </p:sp>
    </p:spTree>
    <p:extLst>
      <p:ext uri="{BB962C8B-B14F-4D97-AF65-F5344CB8AC3E}">
        <p14:creationId xmlns:p14="http://schemas.microsoft.com/office/powerpoint/2010/main" val="289567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C067-3239-4326-ACCF-D76CFE3EBA10}"/>
              </a:ext>
            </a:extLst>
          </p:cNvPr>
          <p:cNvSpPr>
            <a:spLocks noGrp="1"/>
          </p:cNvSpPr>
          <p:nvPr>
            <p:ph type="title"/>
          </p:nvPr>
        </p:nvSpPr>
        <p:spPr/>
        <p:txBody>
          <a:bodyPr/>
          <a:lstStyle/>
          <a:p>
            <a:r>
              <a:rPr lang="en-US" dirty="0"/>
              <a:t>Demonstrate CI/CD pipelines</a:t>
            </a:r>
          </a:p>
        </p:txBody>
      </p:sp>
      <p:sp>
        <p:nvSpPr>
          <p:cNvPr id="3" name="Content Placeholder 2">
            <a:extLst>
              <a:ext uri="{FF2B5EF4-FFF2-40B4-BE49-F238E27FC236}">
                <a16:creationId xmlns:a16="http://schemas.microsoft.com/office/drawing/2014/main" id="{56618F04-5310-40E1-AB3D-8F269209E82D}"/>
              </a:ext>
            </a:extLst>
          </p:cNvPr>
          <p:cNvSpPr>
            <a:spLocks noGrp="1"/>
          </p:cNvSpPr>
          <p:nvPr>
            <p:ph idx="1"/>
          </p:nvPr>
        </p:nvSpPr>
        <p:spPr/>
        <p:txBody>
          <a:bodyPr>
            <a:normAutofit/>
          </a:bodyPr>
          <a:lstStyle/>
          <a:p>
            <a:r>
              <a:rPr lang="en-US" sz="2000" dirty="0"/>
              <a:t>Classic Pipelines (Drag and drop UI experience)</a:t>
            </a:r>
          </a:p>
          <a:p>
            <a:r>
              <a:rPr lang="en-US" sz="2000" dirty="0"/>
              <a:t>Yaml Pipeline (script based), can be generated easily by exporting yaml from a classic pipeline. Advantages: Version Control, powerful</a:t>
            </a:r>
          </a:p>
        </p:txBody>
      </p:sp>
    </p:spTree>
    <p:extLst>
      <p:ext uri="{BB962C8B-B14F-4D97-AF65-F5344CB8AC3E}">
        <p14:creationId xmlns:p14="http://schemas.microsoft.com/office/powerpoint/2010/main" val="3964882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8A4B9F-6DC7-439E-9540-6075E3E219F6}"/>
              </a:ext>
            </a:extLst>
          </p:cNvPr>
          <p:cNvPicPr>
            <a:picLocks noChangeAspect="1"/>
          </p:cNvPicPr>
          <p:nvPr/>
        </p:nvPicPr>
        <p:blipFill>
          <a:blip r:embed="rId2"/>
          <a:stretch>
            <a:fillRect/>
          </a:stretch>
        </p:blipFill>
        <p:spPr>
          <a:xfrm>
            <a:off x="453183" y="588828"/>
            <a:ext cx="10382250" cy="6076950"/>
          </a:xfrm>
          <a:prstGeom prst="rect">
            <a:avLst/>
          </a:prstGeom>
        </p:spPr>
      </p:pic>
    </p:spTree>
    <p:extLst>
      <p:ext uri="{BB962C8B-B14F-4D97-AF65-F5344CB8AC3E}">
        <p14:creationId xmlns:p14="http://schemas.microsoft.com/office/powerpoint/2010/main" val="1430488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F8F24AC2-884F-42AE-84D2-70882E436514}"/>
                  </a:ext>
                </a:extLst>
              </p14:cNvPr>
              <p14:cNvContentPartPr/>
              <p14:nvPr/>
            </p14:nvContentPartPr>
            <p14:xfrm>
              <a:off x="3926592" y="3337448"/>
              <a:ext cx="3157560" cy="488160"/>
            </p14:xfrm>
          </p:contentPart>
        </mc:Choice>
        <mc:Fallback xmlns="">
          <p:pic>
            <p:nvPicPr>
              <p:cNvPr id="7" name="Ink 6">
                <a:extLst>
                  <a:ext uri="{FF2B5EF4-FFF2-40B4-BE49-F238E27FC236}">
                    <a16:creationId xmlns:a16="http://schemas.microsoft.com/office/drawing/2014/main" id="{F8F24AC2-884F-42AE-84D2-70882E436514}"/>
                  </a:ext>
                </a:extLst>
              </p:cNvPr>
              <p:cNvPicPr/>
              <p:nvPr/>
            </p:nvPicPr>
            <p:blipFill>
              <a:blip r:embed="rId3"/>
              <a:stretch>
                <a:fillRect/>
              </a:stretch>
            </p:blipFill>
            <p:spPr>
              <a:xfrm>
                <a:off x="3917592" y="3328448"/>
                <a:ext cx="3175200" cy="505800"/>
              </a:xfrm>
              <a:prstGeom prst="rect">
                <a:avLst/>
              </a:prstGeom>
            </p:spPr>
          </p:pic>
        </mc:Fallback>
      </mc:AlternateContent>
      <p:pic>
        <p:nvPicPr>
          <p:cNvPr id="4" name="Picture 3">
            <a:extLst>
              <a:ext uri="{FF2B5EF4-FFF2-40B4-BE49-F238E27FC236}">
                <a16:creationId xmlns:a16="http://schemas.microsoft.com/office/drawing/2014/main" id="{F678D342-6DA6-4CD7-9DE0-A130605C5500}"/>
              </a:ext>
            </a:extLst>
          </p:cNvPr>
          <p:cNvPicPr>
            <a:picLocks noChangeAspect="1"/>
          </p:cNvPicPr>
          <p:nvPr/>
        </p:nvPicPr>
        <p:blipFill>
          <a:blip r:embed="rId4"/>
          <a:stretch>
            <a:fillRect/>
          </a:stretch>
        </p:blipFill>
        <p:spPr>
          <a:xfrm>
            <a:off x="461962" y="620158"/>
            <a:ext cx="10698125" cy="6149387"/>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383F3CA-7B4A-4059-B3AE-2E775AD064CB}"/>
                  </a:ext>
                </a:extLst>
              </p14:cNvPr>
              <p14:cNvContentPartPr/>
              <p14:nvPr/>
            </p14:nvContentPartPr>
            <p14:xfrm>
              <a:off x="2630199" y="2577383"/>
              <a:ext cx="2903040" cy="651240"/>
            </p14:xfrm>
          </p:contentPart>
        </mc:Choice>
        <mc:Fallback xmlns="">
          <p:pic>
            <p:nvPicPr>
              <p:cNvPr id="5" name="Ink 4">
                <a:extLst>
                  <a:ext uri="{FF2B5EF4-FFF2-40B4-BE49-F238E27FC236}">
                    <a16:creationId xmlns:a16="http://schemas.microsoft.com/office/drawing/2014/main" id="{3383F3CA-7B4A-4059-B3AE-2E775AD064CB}"/>
                  </a:ext>
                </a:extLst>
              </p:cNvPr>
              <p:cNvPicPr/>
              <p:nvPr/>
            </p:nvPicPr>
            <p:blipFill>
              <a:blip r:embed="rId6"/>
              <a:stretch>
                <a:fillRect/>
              </a:stretch>
            </p:blipFill>
            <p:spPr>
              <a:xfrm>
                <a:off x="2621199" y="2568743"/>
                <a:ext cx="2920680" cy="668880"/>
              </a:xfrm>
              <a:prstGeom prst="rect">
                <a:avLst/>
              </a:prstGeom>
            </p:spPr>
          </p:pic>
        </mc:Fallback>
      </mc:AlternateContent>
    </p:spTree>
    <p:extLst>
      <p:ext uri="{BB962C8B-B14F-4D97-AF65-F5344CB8AC3E}">
        <p14:creationId xmlns:p14="http://schemas.microsoft.com/office/powerpoint/2010/main" val="1033093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461D40-A462-4446-9037-3522484DFDD7}"/>
              </a:ext>
            </a:extLst>
          </p:cNvPr>
          <p:cNvPicPr>
            <a:picLocks noChangeAspect="1"/>
          </p:cNvPicPr>
          <p:nvPr/>
        </p:nvPicPr>
        <p:blipFill>
          <a:blip r:embed="rId2"/>
          <a:stretch>
            <a:fillRect/>
          </a:stretch>
        </p:blipFill>
        <p:spPr>
          <a:xfrm>
            <a:off x="466667" y="594451"/>
            <a:ext cx="10906125" cy="5867400"/>
          </a:xfrm>
          <a:prstGeom prst="rect">
            <a:avLst/>
          </a:prstGeom>
        </p:spPr>
      </p:pic>
    </p:spTree>
    <p:extLst>
      <p:ext uri="{BB962C8B-B14F-4D97-AF65-F5344CB8AC3E}">
        <p14:creationId xmlns:p14="http://schemas.microsoft.com/office/powerpoint/2010/main" val="4032665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0534C4-7D73-4A38-8937-C7715D627652}"/>
              </a:ext>
            </a:extLst>
          </p:cNvPr>
          <p:cNvPicPr>
            <a:picLocks noChangeAspect="1"/>
          </p:cNvPicPr>
          <p:nvPr/>
        </p:nvPicPr>
        <p:blipFill>
          <a:blip r:embed="rId2"/>
          <a:stretch>
            <a:fillRect/>
          </a:stretch>
        </p:blipFill>
        <p:spPr>
          <a:xfrm>
            <a:off x="426215" y="630487"/>
            <a:ext cx="11163300" cy="59055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83ABC76-3CF7-4C72-B098-8569FA3473FF}"/>
                  </a:ext>
                </a:extLst>
              </p14:cNvPr>
              <p14:cNvContentPartPr/>
              <p14:nvPr/>
            </p14:nvContentPartPr>
            <p14:xfrm>
              <a:off x="7126239" y="1953863"/>
              <a:ext cx="1138680" cy="449280"/>
            </p14:xfrm>
          </p:contentPart>
        </mc:Choice>
        <mc:Fallback xmlns="">
          <p:pic>
            <p:nvPicPr>
              <p:cNvPr id="4" name="Ink 3">
                <a:extLst>
                  <a:ext uri="{FF2B5EF4-FFF2-40B4-BE49-F238E27FC236}">
                    <a16:creationId xmlns:a16="http://schemas.microsoft.com/office/drawing/2014/main" id="{283ABC76-3CF7-4C72-B098-8569FA3473FF}"/>
                  </a:ext>
                </a:extLst>
              </p:cNvPr>
              <p:cNvPicPr/>
              <p:nvPr/>
            </p:nvPicPr>
            <p:blipFill>
              <a:blip r:embed="rId4"/>
              <a:stretch>
                <a:fillRect/>
              </a:stretch>
            </p:blipFill>
            <p:spPr>
              <a:xfrm>
                <a:off x="7117239" y="1945223"/>
                <a:ext cx="1156320" cy="466920"/>
              </a:xfrm>
              <a:prstGeom prst="rect">
                <a:avLst/>
              </a:prstGeom>
            </p:spPr>
          </p:pic>
        </mc:Fallback>
      </mc:AlternateContent>
    </p:spTree>
    <p:extLst>
      <p:ext uri="{BB962C8B-B14F-4D97-AF65-F5344CB8AC3E}">
        <p14:creationId xmlns:p14="http://schemas.microsoft.com/office/powerpoint/2010/main" val="373764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8204-B392-42ED-A50A-072F8C83BCB4}"/>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E61AF9BB-F57C-4CE4-9428-9B47181EE970}"/>
              </a:ext>
            </a:extLst>
          </p:cNvPr>
          <p:cNvSpPr>
            <a:spLocks noGrp="1"/>
          </p:cNvSpPr>
          <p:nvPr>
            <p:ph idx="1"/>
          </p:nvPr>
        </p:nvSpPr>
        <p:spPr/>
        <p:txBody>
          <a:bodyPr/>
          <a:lstStyle/>
          <a:p>
            <a:r>
              <a:rPr lang="en-US" dirty="0"/>
              <a:t>Picture from </a:t>
            </a:r>
            <a:r>
              <a:rPr lang="en-US" dirty="0">
                <a:hlinkClick r:id="rId2"/>
              </a:rPr>
              <a:t>Git Basics - Code Like This</a:t>
            </a:r>
            <a:endParaRPr lang="en-US" dirty="0"/>
          </a:p>
          <a:p>
            <a:endParaRPr lang="en-US" dirty="0"/>
          </a:p>
          <a:p>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80EB2736-B745-4E3A-AB22-4C85A44EE6F1}"/>
              </a:ext>
            </a:extLst>
          </p:cNvPr>
          <p:cNvSpPr>
            <a:spLocks noGrp="1"/>
          </p:cNvSpPr>
          <p:nvPr>
            <p:ph type="body" sz="half" idx="2"/>
          </p:nvPr>
        </p:nvSpPr>
        <p:spPr/>
        <p:txBody>
          <a:bodyPr/>
          <a:lstStyle/>
          <a:p>
            <a:r>
              <a:rPr lang="en-US" dirty="0"/>
              <a:t>Distributed Version Control</a:t>
            </a:r>
          </a:p>
          <a:p>
            <a:r>
              <a:rPr lang="en-US" dirty="0"/>
              <a:t>Learn Git from </a:t>
            </a:r>
            <a:r>
              <a:rPr lang="en-US" dirty="0">
                <a:hlinkClick r:id="rId3"/>
              </a:rPr>
              <a:t>Resources to learn Git (try.github.io)</a:t>
            </a:r>
            <a:endParaRPr lang="en-US" dirty="0"/>
          </a:p>
          <a:p>
            <a:r>
              <a:rPr lang="en-US" dirty="0"/>
              <a:t>“Professional Git” by Brent Laster</a:t>
            </a:r>
          </a:p>
          <a:p>
            <a:endParaRPr lang="en-US" dirty="0"/>
          </a:p>
          <a:p>
            <a:endParaRPr lang="en-US" dirty="0"/>
          </a:p>
        </p:txBody>
      </p:sp>
      <p:pic>
        <p:nvPicPr>
          <p:cNvPr id="1026" name="Picture 2" descr="Diagram&#10;&#10;Description automatically generated">
            <a:extLst>
              <a:ext uri="{FF2B5EF4-FFF2-40B4-BE49-F238E27FC236}">
                <a16:creationId xmlns:a16="http://schemas.microsoft.com/office/drawing/2014/main" id="{98BF0EEE-20D6-4257-9EF2-4E12FF74D20D}"/>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002" y="2655869"/>
            <a:ext cx="6903956" cy="3354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150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6789B9-9EA9-4944-8BCA-A04164F8DB84}"/>
              </a:ext>
            </a:extLst>
          </p:cNvPr>
          <p:cNvPicPr>
            <a:picLocks noChangeAspect="1"/>
          </p:cNvPicPr>
          <p:nvPr/>
        </p:nvPicPr>
        <p:blipFill>
          <a:blip r:embed="rId2"/>
          <a:stretch>
            <a:fillRect/>
          </a:stretch>
        </p:blipFill>
        <p:spPr>
          <a:xfrm>
            <a:off x="472922" y="637028"/>
            <a:ext cx="10915650" cy="5848350"/>
          </a:xfrm>
          <a:prstGeom prst="rect">
            <a:avLst/>
          </a:prstGeom>
        </p:spPr>
      </p:pic>
    </p:spTree>
    <p:extLst>
      <p:ext uri="{BB962C8B-B14F-4D97-AF65-F5344CB8AC3E}">
        <p14:creationId xmlns:p14="http://schemas.microsoft.com/office/powerpoint/2010/main" val="234354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83F848-2E66-45C2-9789-0D2CF7E79DF5}"/>
              </a:ext>
            </a:extLst>
          </p:cNvPr>
          <p:cNvPicPr>
            <a:picLocks noChangeAspect="1"/>
          </p:cNvPicPr>
          <p:nvPr/>
        </p:nvPicPr>
        <p:blipFill>
          <a:blip r:embed="rId2"/>
          <a:stretch>
            <a:fillRect/>
          </a:stretch>
        </p:blipFill>
        <p:spPr>
          <a:xfrm>
            <a:off x="500004" y="607362"/>
            <a:ext cx="11232959" cy="6134962"/>
          </a:xfrm>
          <a:prstGeom prst="rect">
            <a:avLst/>
          </a:prstGeom>
        </p:spPr>
      </p:pic>
    </p:spTree>
    <p:extLst>
      <p:ext uri="{BB962C8B-B14F-4D97-AF65-F5344CB8AC3E}">
        <p14:creationId xmlns:p14="http://schemas.microsoft.com/office/powerpoint/2010/main" val="4098515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A62ED4-F7E4-4999-B4FD-CF536F37F63C}"/>
              </a:ext>
            </a:extLst>
          </p:cNvPr>
          <p:cNvPicPr>
            <a:picLocks noChangeAspect="1"/>
          </p:cNvPicPr>
          <p:nvPr/>
        </p:nvPicPr>
        <p:blipFill>
          <a:blip r:embed="rId3"/>
          <a:stretch>
            <a:fillRect/>
          </a:stretch>
        </p:blipFill>
        <p:spPr>
          <a:xfrm>
            <a:off x="418125" y="594854"/>
            <a:ext cx="10422474" cy="6249824"/>
          </a:xfrm>
          <a:prstGeom prst="rect">
            <a:avLst/>
          </a:prstGeom>
        </p:spPr>
      </p:pic>
    </p:spTree>
    <p:extLst>
      <p:ext uri="{BB962C8B-B14F-4D97-AF65-F5344CB8AC3E}">
        <p14:creationId xmlns:p14="http://schemas.microsoft.com/office/powerpoint/2010/main" val="1281040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867105-8B25-4B74-AEBF-B42749B85075}"/>
              </a:ext>
            </a:extLst>
          </p:cNvPr>
          <p:cNvPicPr>
            <a:picLocks noChangeAspect="1"/>
          </p:cNvPicPr>
          <p:nvPr/>
        </p:nvPicPr>
        <p:blipFill>
          <a:blip r:embed="rId3"/>
          <a:stretch>
            <a:fillRect/>
          </a:stretch>
        </p:blipFill>
        <p:spPr>
          <a:xfrm>
            <a:off x="458921" y="593362"/>
            <a:ext cx="10348626" cy="6171116"/>
          </a:xfrm>
          <a:prstGeom prst="rect">
            <a:avLst/>
          </a:prstGeom>
        </p:spPr>
      </p:pic>
    </p:spTree>
    <p:extLst>
      <p:ext uri="{BB962C8B-B14F-4D97-AF65-F5344CB8AC3E}">
        <p14:creationId xmlns:p14="http://schemas.microsoft.com/office/powerpoint/2010/main" val="987840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B828-B9ED-4CE2-89AD-4ED6F2929139}"/>
              </a:ext>
            </a:extLst>
          </p:cNvPr>
          <p:cNvSpPr>
            <a:spLocks noGrp="1"/>
          </p:cNvSpPr>
          <p:nvPr>
            <p:ph type="title"/>
          </p:nvPr>
        </p:nvSpPr>
        <p:spPr/>
        <p:txBody>
          <a:bodyPr/>
          <a:lstStyle/>
          <a:p>
            <a:r>
              <a:rPr lang="en-US" dirty="0"/>
              <a:t>Speed up the build</a:t>
            </a:r>
          </a:p>
        </p:txBody>
      </p:sp>
      <p:sp>
        <p:nvSpPr>
          <p:cNvPr id="3" name="Content Placeholder 2">
            <a:extLst>
              <a:ext uri="{FF2B5EF4-FFF2-40B4-BE49-F238E27FC236}">
                <a16:creationId xmlns:a16="http://schemas.microsoft.com/office/drawing/2014/main" id="{84641D4B-95B9-453F-9622-DD3BFE770F0A}"/>
              </a:ext>
            </a:extLst>
          </p:cNvPr>
          <p:cNvSpPr>
            <a:spLocks noGrp="1"/>
          </p:cNvSpPr>
          <p:nvPr>
            <p:ph idx="1"/>
          </p:nvPr>
        </p:nvSpPr>
        <p:spPr/>
        <p:txBody>
          <a:bodyPr>
            <a:normAutofit/>
          </a:bodyPr>
          <a:lstStyle/>
          <a:p>
            <a:r>
              <a:rPr lang="en-US" sz="2000" b="1" i="0" dirty="0">
                <a:solidFill>
                  <a:srgbClr val="242729"/>
                </a:solidFill>
                <a:effectLst/>
              </a:rPr>
              <a:t>Add /p:CmdLineInMemoryStorage=TRUE to MSBUILD arguments (validate the database model using physical memory</a:t>
            </a:r>
            <a:r>
              <a:rPr lang="en-US" sz="2000" b="1" dirty="0">
                <a:solidFill>
                  <a:srgbClr val="242729"/>
                </a:solidFill>
              </a:rPr>
              <a:t> instead of an internal database transaction queue)</a:t>
            </a:r>
            <a:endParaRPr lang="en-US" sz="2000" dirty="0"/>
          </a:p>
        </p:txBody>
      </p:sp>
    </p:spTree>
    <p:extLst>
      <p:ext uri="{BB962C8B-B14F-4D97-AF65-F5344CB8AC3E}">
        <p14:creationId xmlns:p14="http://schemas.microsoft.com/office/powerpoint/2010/main" val="1390035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89C0-63AB-42DD-AA2B-6F91966A55C3}"/>
              </a:ext>
            </a:extLst>
          </p:cNvPr>
          <p:cNvSpPr>
            <a:spLocks noGrp="1"/>
          </p:cNvSpPr>
          <p:nvPr>
            <p:ph type="title"/>
          </p:nvPr>
        </p:nvSpPr>
        <p:spPr/>
        <p:txBody>
          <a:bodyPr/>
          <a:lstStyle/>
          <a:p>
            <a:r>
              <a:rPr lang="en-US" dirty="0"/>
              <a:t>Azure devops pipelines</a:t>
            </a:r>
          </a:p>
        </p:txBody>
      </p:sp>
      <p:sp>
        <p:nvSpPr>
          <p:cNvPr id="3" name="Content Placeholder 2">
            <a:extLst>
              <a:ext uri="{FF2B5EF4-FFF2-40B4-BE49-F238E27FC236}">
                <a16:creationId xmlns:a16="http://schemas.microsoft.com/office/drawing/2014/main" id="{5875B448-2DD2-4222-B00F-ABE8A832D4BC}"/>
              </a:ext>
            </a:extLst>
          </p:cNvPr>
          <p:cNvSpPr>
            <a:spLocks noGrp="1"/>
          </p:cNvSpPr>
          <p:nvPr>
            <p:ph idx="1"/>
          </p:nvPr>
        </p:nvSpPr>
        <p:spPr/>
        <p:txBody>
          <a:bodyPr/>
          <a:lstStyle/>
          <a:p>
            <a:r>
              <a:rPr lang="en-US" dirty="0">
                <a:hlinkClick r:id="rId2"/>
              </a:rPr>
              <a:t>Predefined variables - Azure Pipelines | Microsoft Docs</a:t>
            </a:r>
            <a:r>
              <a:rPr lang="en-US" dirty="0"/>
              <a:t> that can be used in scripting.</a:t>
            </a:r>
          </a:p>
          <a:p>
            <a:endParaRPr lang="en-US" dirty="0"/>
          </a:p>
        </p:txBody>
      </p:sp>
    </p:spTree>
    <p:extLst>
      <p:ext uri="{BB962C8B-B14F-4D97-AF65-F5344CB8AC3E}">
        <p14:creationId xmlns:p14="http://schemas.microsoft.com/office/powerpoint/2010/main" val="1244220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5BBFF-0A28-4E36-883A-C31E66F2C9C7}"/>
              </a:ext>
            </a:extLst>
          </p:cNvPr>
          <p:cNvPicPr>
            <a:picLocks noChangeAspect="1"/>
          </p:cNvPicPr>
          <p:nvPr/>
        </p:nvPicPr>
        <p:blipFill>
          <a:blip r:embed="rId2"/>
          <a:stretch>
            <a:fillRect/>
          </a:stretch>
        </p:blipFill>
        <p:spPr>
          <a:xfrm>
            <a:off x="267633" y="620945"/>
            <a:ext cx="11656734" cy="5790872"/>
          </a:xfrm>
          <a:prstGeom prst="rect">
            <a:avLst/>
          </a:prstGeom>
        </p:spPr>
      </p:pic>
    </p:spTree>
    <p:extLst>
      <p:ext uri="{BB962C8B-B14F-4D97-AF65-F5344CB8AC3E}">
        <p14:creationId xmlns:p14="http://schemas.microsoft.com/office/powerpoint/2010/main" val="3351480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4F406-F129-44F1-9009-23F3022C7109}"/>
              </a:ext>
            </a:extLst>
          </p:cNvPr>
          <p:cNvPicPr>
            <a:picLocks noChangeAspect="1"/>
          </p:cNvPicPr>
          <p:nvPr/>
        </p:nvPicPr>
        <p:blipFill>
          <a:blip r:embed="rId2"/>
          <a:stretch>
            <a:fillRect/>
          </a:stretch>
        </p:blipFill>
        <p:spPr>
          <a:xfrm>
            <a:off x="407624" y="649094"/>
            <a:ext cx="11477043" cy="5938994"/>
          </a:xfrm>
          <a:prstGeom prst="rect">
            <a:avLst/>
          </a:prstGeom>
        </p:spPr>
      </p:pic>
    </p:spTree>
    <p:extLst>
      <p:ext uri="{BB962C8B-B14F-4D97-AF65-F5344CB8AC3E}">
        <p14:creationId xmlns:p14="http://schemas.microsoft.com/office/powerpoint/2010/main" val="2040874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A268-0881-4A63-93E4-EE4295C447BC}"/>
              </a:ext>
            </a:extLst>
          </p:cNvPr>
          <p:cNvSpPr>
            <a:spLocks noGrp="1"/>
          </p:cNvSpPr>
          <p:nvPr>
            <p:ph type="title"/>
          </p:nvPr>
        </p:nvSpPr>
        <p:spPr>
          <a:xfrm>
            <a:off x="440675" y="702156"/>
            <a:ext cx="11281272" cy="685969"/>
          </a:xfrm>
        </p:spPr>
        <p:txBody>
          <a:bodyPr/>
          <a:lstStyle/>
          <a:p>
            <a:r>
              <a:rPr lang="en-US" dirty="0"/>
              <a:t>Pipeline status</a:t>
            </a:r>
          </a:p>
        </p:txBody>
      </p:sp>
      <p:sp>
        <p:nvSpPr>
          <p:cNvPr id="3" name="Content Placeholder 2">
            <a:extLst>
              <a:ext uri="{FF2B5EF4-FFF2-40B4-BE49-F238E27FC236}">
                <a16:creationId xmlns:a16="http://schemas.microsoft.com/office/drawing/2014/main" id="{68D6B4DC-0AF8-4015-94B0-0774F7220CEC}"/>
              </a:ext>
            </a:extLst>
          </p:cNvPr>
          <p:cNvSpPr>
            <a:spLocks noGrp="1"/>
          </p:cNvSpPr>
          <p:nvPr>
            <p:ph idx="1"/>
          </p:nvPr>
        </p:nvSpPr>
        <p:spPr>
          <a:xfrm>
            <a:off x="440676" y="1476260"/>
            <a:ext cx="11281272" cy="4499090"/>
          </a:xfrm>
        </p:spPr>
        <p:txBody>
          <a:bodyPr>
            <a:normAutofit/>
          </a:bodyPr>
          <a:lstStyle/>
          <a:p>
            <a:r>
              <a:rPr lang="en-US" sz="2000" dirty="0"/>
              <a:t>Built Database project and generated .dacpac file (dacpac contains a model of all database objects)</a:t>
            </a:r>
          </a:p>
          <a:p>
            <a:r>
              <a:rPr lang="en-US" sz="2000" dirty="0">
                <a:hlinkClick r:id="rId2"/>
              </a:rPr>
              <a:t>PowerShell: Create a single database - Azure SQL Database | Microsoft Docs</a:t>
            </a:r>
            <a:endParaRPr lang="en-US" sz="2000" dirty="0"/>
          </a:p>
          <a:p>
            <a:r>
              <a:rPr lang="en-US" sz="2000" dirty="0"/>
              <a:t>Removed SampleDatabase parameter to prevent the default AdventureWorksLT schema to be able to deploy my own version of AdventureWorksLT database</a:t>
            </a:r>
          </a:p>
          <a:p>
            <a:r>
              <a:rPr lang="en-US" sz="2000" dirty="0"/>
              <a:t>Noticed build failures and opened the firewall to a range of IP addresses to be able to access the validate database from “Query Editor” in Azure Portal</a:t>
            </a:r>
          </a:p>
          <a:p>
            <a:endParaRPr lang="en-US" sz="2000" dirty="0"/>
          </a:p>
        </p:txBody>
      </p:sp>
    </p:spTree>
    <p:extLst>
      <p:ext uri="{BB962C8B-B14F-4D97-AF65-F5344CB8AC3E}">
        <p14:creationId xmlns:p14="http://schemas.microsoft.com/office/powerpoint/2010/main" val="1542094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79EA-B6B9-4029-B0FC-68DB7877B75A}"/>
              </a:ext>
            </a:extLst>
          </p:cNvPr>
          <p:cNvSpPr>
            <a:spLocks noGrp="1"/>
          </p:cNvSpPr>
          <p:nvPr>
            <p:ph type="title"/>
          </p:nvPr>
        </p:nvSpPr>
        <p:spPr>
          <a:xfrm>
            <a:off x="581192" y="702156"/>
            <a:ext cx="11029616" cy="549701"/>
          </a:xfrm>
        </p:spPr>
        <p:txBody>
          <a:bodyPr>
            <a:normAutofit/>
          </a:bodyPr>
          <a:lstStyle/>
          <a:p>
            <a:r>
              <a:rPr lang="en-US" dirty="0"/>
              <a:t>Deployment of .dacpac failed</a:t>
            </a:r>
          </a:p>
        </p:txBody>
      </p:sp>
      <p:pic>
        <p:nvPicPr>
          <p:cNvPr id="5" name="Content Placeholder 4">
            <a:extLst>
              <a:ext uri="{FF2B5EF4-FFF2-40B4-BE49-F238E27FC236}">
                <a16:creationId xmlns:a16="http://schemas.microsoft.com/office/drawing/2014/main" id="{1CE318CC-E7CA-4BD8-844F-0E5C06143805}"/>
              </a:ext>
            </a:extLst>
          </p:cNvPr>
          <p:cNvPicPr>
            <a:picLocks noGrp="1" noChangeAspect="1"/>
          </p:cNvPicPr>
          <p:nvPr>
            <p:ph idx="1"/>
          </p:nvPr>
        </p:nvPicPr>
        <p:blipFill>
          <a:blip r:embed="rId3"/>
          <a:stretch>
            <a:fillRect/>
          </a:stretch>
        </p:blipFill>
        <p:spPr>
          <a:xfrm>
            <a:off x="581192" y="1251857"/>
            <a:ext cx="11029616" cy="5475514"/>
          </a:xfrm>
        </p:spPr>
      </p:pic>
    </p:spTree>
    <p:extLst>
      <p:ext uri="{BB962C8B-B14F-4D97-AF65-F5344CB8AC3E}">
        <p14:creationId xmlns:p14="http://schemas.microsoft.com/office/powerpoint/2010/main" val="51167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918475-F407-47B3-A7F7-5CBF35EB41E2}"/>
              </a:ext>
            </a:extLst>
          </p:cNvPr>
          <p:cNvSpPr>
            <a:spLocks noChangeArrowheads="1"/>
          </p:cNvSpPr>
          <p:nvPr/>
        </p:nvSpPr>
        <p:spPr bwMode="auto">
          <a:xfrm>
            <a:off x="0" y="-25279"/>
            <a:ext cx="65" cy="5077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7" name="Group 16">
            <a:extLst>
              <a:ext uri="{FF2B5EF4-FFF2-40B4-BE49-F238E27FC236}">
                <a16:creationId xmlns:a16="http://schemas.microsoft.com/office/drawing/2014/main" id="{F515052B-EBFF-41CE-8A76-9DC7917D5C51}"/>
              </a:ext>
            </a:extLst>
          </p:cNvPr>
          <p:cNvGrpSpPr/>
          <p:nvPr/>
        </p:nvGrpSpPr>
        <p:grpSpPr>
          <a:xfrm>
            <a:off x="4424718" y="1929525"/>
            <a:ext cx="7767282" cy="3143955"/>
            <a:chOff x="698337" y="1384078"/>
            <a:chExt cx="7767282" cy="3143955"/>
          </a:xfrm>
        </p:grpSpPr>
        <p:pic>
          <p:nvPicPr>
            <p:cNvPr id="3075" name="Picture 3" descr="Azure Boards">
              <a:hlinkClick r:id="rId3"/>
              <a:extLst>
                <a:ext uri="{FF2B5EF4-FFF2-40B4-BE49-F238E27FC236}">
                  <a16:creationId xmlns:a16="http://schemas.microsoft.com/office/drawing/2014/main" id="{6CAA6A05-6984-4C85-BE1E-2AF5976B6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61" y="1439085"/>
              <a:ext cx="314325" cy="314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zure Artifacts">
              <a:hlinkClick r:id="rId5"/>
              <a:extLst>
                <a:ext uri="{FF2B5EF4-FFF2-40B4-BE49-F238E27FC236}">
                  <a16:creationId xmlns:a16="http://schemas.microsoft.com/office/drawing/2014/main" id="{9E35C068-EE9E-405A-8F9D-FDD082228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860" y="3469838"/>
              <a:ext cx="314325" cy="34366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Azure Repos">
              <a:hlinkClick r:id="rId7"/>
              <a:extLst>
                <a:ext uri="{FF2B5EF4-FFF2-40B4-BE49-F238E27FC236}">
                  <a16:creationId xmlns:a16="http://schemas.microsoft.com/office/drawing/2014/main" id="{C424EF93-1FAB-41DE-B17E-377DEE1265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337" y="208199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zure Test Plans">
              <a:hlinkClick r:id="rId9"/>
              <a:extLst>
                <a:ext uri="{FF2B5EF4-FFF2-40B4-BE49-F238E27FC236}">
                  <a16:creationId xmlns:a16="http://schemas.microsoft.com/office/drawing/2014/main" id="{CFB2C353-551E-4C29-B042-14E754C800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912" y="4205255"/>
              <a:ext cx="276225" cy="276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D05A09-748C-458E-BC06-58AC3603B467}"/>
                </a:ext>
              </a:extLst>
            </p:cNvPr>
            <p:cNvSpPr txBox="1"/>
            <p:nvPr/>
          </p:nvSpPr>
          <p:spPr>
            <a:xfrm>
              <a:off x="1383684" y="1384078"/>
              <a:ext cx="5309118" cy="369332"/>
            </a:xfrm>
            <a:prstGeom prst="rect">
              <a:avLst/>
            </a:prstGeom>
            <a:noFill/>
          </p:spPr>
          <p:txBody>
            <a:bodyPr wrap="square" rtlCol="0">
              <a:spAutoFit/>
            </a:bodyPr>
            <a:lstStyle/>
            <a:p>
              <a:r>
                <a:rPr lang="en-US" dirty="0"/>
                <a:t>Azure Boards (Project Plans, work coordination)</a:t>
              </a:r>
            </a:p>
          </p:txBody>
        </p:sp>
        <p:sp>
          <p:nvSpPr>
            <p:cNvPr id="5" name="TextBox 4">
              <a:extLst>
                <a:ext uri="{FF2B5EF4-FFF2-40B4-BE49-F238E27FC236}">
                  <a16:creationId xmlns:a16="http://schemas.microsoft.com/office/drawing/2014/main" id="{35266E18-BA1E-4AB1-997B-1C97267AA342}"/>
                </a:ext>
              </a:extLst>
            </p:cNvPr>
            <p:cNvSpPr txBox="1"/>
            <p:nvPr/>
          </p:nvSpPr>
          <p:spPr>
            <a:xfrm>
              <a:off x="1383684" y="2752875"/>
              <a:ext cx="7081935" cy="369332"/>
            </a:xfrm>
            <a:prstGeom prst="rect">
              <a:avLst/>
            </a:prstGeom>
            <a:noFill/>
          </p:spPr>
          <p:txBody>
            <a:bodyPr wrap="square" rtlCol="0">
              <a:spAutoFit/>
            </a:bodyPr>
            <a:lstStyle/>
            <a:p>
              <a:r>
                <a:rPr lang="en-US" dirty="0"/>
                <a:t>Azure Artifacts (Maven, Nuget feeds – private/public package feeds)</a:t>
              </a:r>
            </a:p>
          </p:txBody>
        </p:sp>
        <p:sp>
          <p:nvSpPr>
            <p:cNvPr id="6" name="TextBox 5">
              <a:extLst>
                <a:ext uri="{FF2B5EF4-FFF2-40B4-BE49-F238E27FC236}">
                  <a16:creationId xmlns:a16="http://schemas.microsoft.com/office/drawing/2014/main" id="{A702F574-0C02-485E-988F-CEC84EC3CDB3}"/>
                </a:ext>
              </a:extLst>
            </p:cNvPr>
            <p:cNvSpPr txBox="1"/>
            <p:nvPr/>
          </p:nvSpPr>
          <p:spPr>
            <a:xfrm>
              <a:off x="1427581" y="2015445"/>
              <a:ext cx="4226767" cy="371345"/>
            </a:xfrm>
            <a:prstGeom prst="rect">
              <a:avLst/>
            </a:prstGeom>
            <a:noFill/>
          </p:spPr>
          <p:txBody>
            <a:bodyPr wrap="square" rtlCol="0">
              <a:spAutoFit/>
            </a:bodyPr>
            <a:lstStyle/>
            <a:p>
              <a:r>
                <a:rPr lang="en-US" dirty="0"/>
                <a:t>Azure Repos (Source code repositories)</a:t>
              </a:r>
            </a:p>
          </p:txBody>
        </p:sp>
        <p:sp>
          <p:nvSpPr>
            <p:cNvPr id="7" name="TextBox 6">
              <a:extLst>
                <a:ext uri="{FF2B5EF4-FFF2-40B4-BE49-F238E27FC236}">
                  <a16:creationId xmlns:a16="http://schemas.microsoft.com/office/drawing/2014/main" id="{7E5266C6-159E-4703-AC4D-C0F7A6D8AC05}"/>
                </a:ext>
              </a:extLst>
            </p:cNvPr>
            <p:cNvSpPr txBox="1"/>
            <p:nvPr/>
          </p:nvSpPr>
          <p:spPr>
            <a:xfrm>
              <a:off x="1383684" y="4158701"/>
              <a:ext cx="5029203" cy="369332"/>
            </a:xfrm>
            <a:prstGeom prst="rect">
              <a:avLst/>
            </a:prstGeom>
            <a:noFill/>
          </p:spPr>
          <p:txBody>
            <a:bodyPr wrap="square" rtlCol="0">
              <a:spAutoFit/>
            </a:bodyPr>
            <a:lstStyle/>
            <a:p>
              <a:r>
                <a:rPr lang="en-US" dirty="0"/>
                <a:t>Azure Test Plans (Manual and exploratory testing)</a:t>
              </a:r>
            </a:p>
          </p:txBody>
        </p:sp>
        <p:pic>
          <p:nvPicPr>
            <p:cNvPr id="8" name="Picture 2" descr="Azure Pipelines">
              <a:hlinkClick r:id="rId11"/>
              <a:extLst>
                <a:ext uri="{FF2B5EF4-FFF2-40B4-BE49-F238E27FC236}">
                  <a16:creationId xmlns:a16="http://schemas.microsoft.com/office/drawing/2014/main" id="{D0B2073A-DFD0-46DD-AB76-AB94ED683B9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8337" y="2836457"/>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5B025F-73CB-49A6-A931-F14D7D196EB1}"/>
                </a:ext>
              </a:extLst>
            </p:cNvPr>
            <p:cNvSpPr txBox="1"/>
            <p:nvPr/>
          </p:nvSpPr>
          <p:spPr>
            <a:xfrm>
              <a:off x="1383684" y="3429000"/>
              <a:ext cx="5393094" cy="369332"/>
            </a:xfrm>
            <a:prstGeom prst="rect">
              <a:avLst/>
            </a:prstGeom>
            <a:noFill/>
          </p:spPr>
          <p:txBody>
            <a:bodyPr wrap="square" rtlCol="0">
              <a:spAutoFit/>
            </a:bodyPr>
            <a:lstStyle/>
            <a:p>
              <a:r>
                <a:rPr lang="en-US" dirty="0"/>
                <a:t>Azure Pipelines CI/CD (build and deployment)</a:t>
              </a:r>
            </a:p>
          </p:txBody>
        </p:sp>
      </p:grpSp>
      <p:sp>
        <p:nvSpPr>
          <p:cNvPr id="18" name="Title 17">
            <a:extLst>
              <a:ext uri="{FF2B5EF4-FFF2-40B4-BE49-F238E27FC236}">
                <a16:creationId xmlns:a16="http://schemas.microsoft.com/office/drawing/2014/main" id="{188207B9-A8FC-4284-B3E4-80762AEB0B2E}"/>
              </a:ext>
            </a:extLst>
          </p:cNvPr>
          <p:cNvSpPr>
            <a:spLocks noGrp="1"/>
          </p:cNvSpPr>
          <p:nvPr>
            <p:ph type="title"/>
          </p:nvPr>
        </p:nvSpPr>
        <p:spPr/>
        <p:txBody>
          <a:bodyPr/>
          <a:lstStyle/>
          <a:p>
            <a:r>
              <a:rPr lang="en-US" dirty="0"/>
              <a:t>Azure Devops</a:t>
            </a:r>
          </a:p>
        </p:txBody>
      </p:sp>
      <p:sp>
        <p:nvSpPr>
          <p:cNvPr id="20" name="Text Placeholder 19">
            <a:extLst>
              <a:ext uri="{FF2B5EF4-FFF2-40B4-BE49-F238E27FC236}">
                <a16:creationId xmlns:a16="http://schemas.microsoft.com/office/drawing/2014/main" id="{52F94E90-9447-4058-BB0D-1976C9DA7AC3}"/>
              </a:ext>
            </a:extLst>
          </p:cNvPr>
          <p:cNvSpPr>
            <a:spLocks noGrp="1"/>
          </p:cNvSpPr>
          <p:nvPr>
            <p:ph type="body" sz="half" idx="2"/>
          </p:nvPr>
        </p:nvSpPr>
        <p:spPr/>
        <p:txBody>
          <a:bodyPr/>
          <a:lstStyle/>
          <a:p>
            <a:r>
              <a:rPr lang="en-US" dirty="0"/>
              <a:t>Integrated Devops experience</a:t>
            </a:r>
          </a:p>
        </p:txBody>
      </p:sp>
    </p:spTree>
    <p:extLst>
      <p:ext uri="{BB962C8B-B14F-4D97-AF65-F5344CB8AC3E}">
        <p14:creationId xmlns:p14="http://schemas.microsoft.com/office/powerpoint/2010/main" val="35242124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EA094-ED52-4407-9710-918DE8A133D2}"/>
              </a:ext>
            </a:extLst>
          </p:cNvPr>
          <p:cNvPicPr>
            <a:picLocks noChangeAspect="1"/>
          </p:cNvPicPr>
          <p:nvPr/>
        </p:nvPicPr>
        <p:blipFill>
          <a:blip r:embed="rId2"/>
          <a:stretch>
            <a:fillRect/>
          </a:stretch>
        </p:blipFill>
        <p:spPr>
          <a:xfrm>
            <a:off x="435572" y="1138540"/>
            <a:ext cx="11310257" cy="6184446"/>
          </a:xfrm>
          <a:prstGeom prst="rect">
            <a:avLst/>
          </a:prstGeom>
        </p:spPr>
      </p:pic>
      <p:sp>
        <p:nvSpPr>
          <p:cNvPr id="4" name="Title 3">
            <a:extLst>
              <a:ext uri="{FF2B5EF4-FFF2-40B4-BE49-F238E27FC236}">
                <a16:creationId xmlns:a16="http://schemas.microsoft.com/office/drawing/2014/main" id="{2F71FAB0-E67E-4270-8E46-5BD06F446791}"/>
              </a:ext>
            </a:extLst>
          </p:cNvPr>
          <p:cNvSpPr>
            <a:spLocks noGrp="1"/>
          </p:cNvSpPr>
          <p:nvPr>
            <p:ph type="title"/>
          </p:nvPr>
        </p:nvSpPr>
        <p:spPr>
          <a:xfrm>
            <a:off x="435573" y="608473"/>
            <a:ext cx="11310256" cy="438130"/>
          </a:xfrm>
        </p:spPr>
        <p:txBody>
          <a:bodyPr>
            <a:normAutofit fontScale="90000"/>
          </a:bodyPr>
          <a:lstStyle/>
          <a:p>
            <a:r>
              <a:rPr lang="en-US" dirty="0"/>
              <a:t>Change the target platform</a:t>
            </a:r>
          </a:p>
        </p:txBody>
      </p:sp>
    </p:spTree>
    <p:extLst>
      <p:ext uri="{BB962C8B-B14F-4D97-AF65-F5344CB8AC3E}">
        <p14:creationId xmlns:p14="http://schemas.microsoft.com/office/powerpoint/2010/main" val="1192627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178B84-DE27-4459-875A-989FE10EE9C3}"/>
              </a:ext>
            </a:extLst>
          </p:cNvPr>
          <p:cNvPicPr>
            <a:picLocks noChangeAspect="1"/>
          </p:cNvPicPr>
          <p:nvPr/>
        </p:nvPicPr>
        <p:blipFill>
          <a:blip r:embed="rId2"/>
          <a:stretch>
            <a:fillRect/>
          </a:stretch>
        </p:blipFill>
        <p:spPr>
          <a:xfrm>
            <a:off x="468086" y="598715"/>
            <a:ext cx="11275895" cy="6062802"/>
          </a:xfrm>
          <a:prstGeom prst="rect">
            <a:avLst/>
          </a:prstGeom>
        </p:spPr>
      </p:pic>
    </p:spTree>
    <p:extLst>
      <p:ext uri="{BB962C8B-B14F-4D97-AF65-F5344CB8AC3E}">
        <p14:creationId xmlns:p14="http://schemas.microsoft.com/office/powerpoint/2010/main" val="76512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AD251A-D5C7-4595-8229-BAEEEDCEEFE7}"/>
              </a:ext>
            </a:extLst>
          </p:cNvPr>
          <p:cNvPicPr>
            <a:picLocks noChangeAspect="1"/>
          </p:cNvPicPr>
          <p:nvPr/>
        </p:nvPicPr>
        <p:blipFill>
          <a:blip r:embed="rId2"/>
          <a:stretch>
            <a:fillRect/>
          </a:stretch>
        </p:blipFill>
        <p:spPr>
          <a:xfrm>
            <a:off x="477398" y="616944"/>
            <a:ext cx="11255566" cy="6070295"/>
          </a:xfrm>
          <a:prstGeom prst="rect">
            <a:avLst/>
          </a:prstGeom>
        </p:spPr>
      </p:pic>
    </p:spTree>
    <p:extLst>
      <p:ext uri="{BB962C8B-B14F-4D97-AF65-F5344CB8AC3E}">
        <p14:creationId xmlns:p14="http://schemas.microsoft.com/office/powerpoint/2010/main" val="2999457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4035DA-735D-4EC2-9E38-DDDFD362592D}"/>
              </a:ext>
            </a:extLst>
          </p:cNvPr>
          <p:cNvPicPr>
            <a:picLocks noChangeAspect="1"/>
          </p:cNvPicPr>
          <p:nvPr/>
        </p:nvPicPr>
        <p:blipFill>
          <a:blip r:embed="rId2"/>
          <a:stretch>
            <a:fillRect/>
          </a:stretch>
        </p:blipFill>
        <p:spPr>
          <a:xfrm>
            <a:off x="484742" y="594911"/>
            <a:ext cx="11248222" cy="6158430"/>
          </a:xfrm>
          <a:prstGeom prst="rect">
            <a:avLst/>
          </a:prstGeom>
        </p:spPr>
      </p:pic>
    </p:spTree>
    <p:extLst>
      <p:ext uri="{BB962C8B-B14F-4D97-AF65-F5344CB8AC3E}">
        <p14:creationId xmlns:p14="http://schemas.microsoft.com/office/powerpoint/2010/main" val="2227858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C87B36-366D-488C-8216-1FBB6ADA69FA}"/>
              </a:ext>
            </a:extLst>
          </p:cNvPr>
          <p:cNvPicPr>
            <a:picLocks noChangeAspect="1"/>
          </p:cNvPicPr>
          <p:nvPr/>
        </p:nvPicPr>
        <p:blipFill>
          <a:blip r:embed="rId2"/>
          <a:stretch>
            <a:fillRect/>
          </a:stretch>
        </p:blipFill>
        <p:spPr>
          <a:xfrm>
            <a:off x="499430" y="594911"/>
            <a:ext cx="11266583" cy="6139609"/>
          </a:xfrm>
          <a:prstGeom prst="rect">
            <a:avLst/>
          </a:prstGeom>
        </p:spPr>
      </p:pic>
    </p:spTree>
    <p:extLst>
      <p:ext uri="{BB962C8B-B14F-4D97-AF65-F5344CB8AC3E}">
        <p14:creationId xmlns:p14="http://schemas.microsoft.com/office/powerpoint/2010/main" val="3929077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5201B-3622-41E0-B256-EC9922C67D64}"/>
              </a:ext>
            </a:extLst>
          </p:cNvPr>
          <p:cNvPicPr>
            <a:picLocks noChangeAspect="1"/>
          </p:cNvPicPr>
          <p:nvPr/>
        </p:nvPicPr>
        <p:blipFill>
          <a:blip r:embed="rId2"/>
          <a:stretch>
            <a:fillRect/>
          </a:stretch>
        </p:blipFill>
        <p:spPr>
          <a:xfrm>
            <a:off x="500743" y="598714"/>
            <a:ext cx="11234057" cy="6211661"/>
          </a:xfrm>
          <a:prstGeom prst="rect">
            <a:avLst/>
          </a:prstGeom>
        </p:spPr>
      </p:pic>
    </p:spTree>
    <p:extLst>
      <p:ext uri="{BB962C8B-B14F-4D97-AF65-F5344CB8AC3E}">
        <p14:creationId xmlns:p14="http://schemas.microsoft.com/office/powerpoint/2010/main" val="4031052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4F5FF6-D515-409F-A895-C6631DBBE07D}"/>
              </a:ext>
            </a:extLst>
          </p:cNvPr>
          <p:cNvPicPr>
            <a:picLocks noChangeAspect="1"/>
          </p:cNvPicPr>
          <p:nvPr/>
        </p:nvPicPr>
        <p:blipFill>
          <a:blip r:embed="rId3"/>
          <a:stretch>
            <a:fillRect/>
          </a:stretch>
        </p:blipFill>
        <p:spPr>
          <a:xfrm>
            <a:off x="462708" y="594911"/>
            <a:ext cx="11248221" cy="6263089"/>
          </a:xfrm>
          <a:prstGeom prst="rect">
            <a:avLst/>
          </a:prstGeom>
        </p:spPr>
      </p:pic>
    </p:spTree>
    <p:extLst>
      <p:ext uri="{BB962C8B-B14F-4D97-AF65-F5344CB8AC3E}">
        <p14:creationId xmlns:p14="http://schemas.microsoft.com/office/powerpoint/2010/main" val="2998823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E1B28-C432-48AC-8496-C4F216594536}"/>
              </a:ext>
            </a:extLst>
          </p:cNvPr>
          <p:cNvSpPr>
            <a:spLocks noGrp="1"/>
          </p:cNvSpPr>
          <p:nvPr>
            <p:ph type="title"/>
          </p:nvPr>
        </p:nvSpPr>
        <p:spPr>
          <a:xfrm>
            <a:off x="451692" y="702157"/>
            <a:ext cx="11159116" cy="487666"/>
          </a:xfrm>
        </p:spPr>
        <p:txBody>
          <a:bodyPr>
            <a:normAutofit fontScale="90000"/>
          </a:bodyPr>
          <a:lstStyle/>
          <a:p>
            <a:r>
              <a:rPr lang="en-US" dirty="0"/>
              <a:t>Use cases</a:t>
            </a:r>
          </a:p>
        </p:txBody>
      </p:sp>
      <p:sp>
        <p:nvSpPr>
          <p:cNvPr id="5" name="Content Placeholder 4">
            <a:extLst>
              <a:ext uri="{FF2B5EF4-FFF2-40B4-BE49-F238E27FC236}">
                <a16:creationId xmlns:a16="http://schemas.microsoft.com/office/drawing/2014/main" id="{7F305B68-3659-404F-8EEB-66C6511F9718}"/>
              </a:ext>
            </a:extLst>
          </p:cNvPr>
          <p:cNvSpPr>
            <a:spLocks noGrp="1"/>
          </p:cNvSpPr>
          <p:nvPr>
            <p:ph idx="1"/>
          </p:nvPr>
        </p:nvSpPr>
        <p:spPr>
          <a:xfrm>
            <a:off x="581192" y="1189823"/>
            <a:ext cx="11029615" cy="4785527"/>
          </a:xfrm>
        </p:spPr>
        <p:txBody>
          <a:bodyPr/>
          <a:lstStyle/>
          <a:p>
            <a:pPr marL="0" indent="0">
              <a:buNone/>
            </a:pPr>
            <a:r>
              <a:rPr lang="en-US" sz="3200" dirty="0"/>
              <a:t>Test databases</a:t>
            </a:r>
          </a:p>
          <a:p>
            <a:r>
              <a:rPr lang="en-US" sz="2000" dirty="0"/>
              <a:t>Each pipeline run can create a new test database for validation before creating the production database.</a:t>
            </a:r>
          </a:p>
          <a:p>
            <a:pPr marL="0" indent="0">
              <a:buNone/>
            </a:pPr>
            <a:r>
              <a:rPr lang="en-US" sz="3200" dirty="0"/>
              <a:t>Large databases</a:t>
            </a:r>
          </a:p>
          <a:p>
            <a:r>
              <a:rPr lang="en-US" sz="2000" dirty="0"/>
              <a:t>Instead of a single large database project, create multiple database projects based on the different  schemas. For example, DBA tables and customer tables can be two separate projects. Similarly, static lookup tables can be a separate project from the dynamic tables.</a:t>
            </a:r>
          </a:p>
          <a:p>
            <a:r>
              <a:rPr lang="en-US" sz="2000" dirty="0"/>
              <a:t>Building each project generates dacpac and the delta is played over an existing database.</a:t>
            </a:r>
          </a:p>
          <a:p>
            <a:r>
              <a:rPr lang="en-US" sz="2000" dirty="0"/>
              <a:t>Speedup the build using </a:t>
            </a:r>
            <a:r>
              <a:rPr lang="en-US" sz="2000" b="0" i="0" dirty="0">
                <a:solidFill>
                  <a:srgbClr val="FF0000"/>
                </a:solidFill>
                <a:effectLst/>
              </a:rPr>
              <a:t>/p:CmdLineInMemoryStorage</a:t>
            </a:r>
            <a:r>
              <a:rPr lang="en-US" sz="2000" b="0" i="0" dirty="0">
                <a:effectLst/>
              </a:rPr>
              <a:t>=True</a:t>
            </a:r>
            <a:endParaRPr lang="en-US" sz="2000" dirty="0"/>
          </a:p>
        </p:txBody>
      </p:sp>
    </p:spTree>
    <p:extLst>
      <p:ext uri="{BB962C8B-B14F-4D97-AF65-F5344CB8AC3E}">
        <p14:creationId xmlns:p14="http://schemas.microsoft.com/office/powerpoint/2010/main" val="131528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B43A9-D8BD-4BF3-AB63-26A1BA8AEC1A}"/>
              </a:ext>
            </a:extLst>
          </p:cNvPr>
          <p:cNvSpPr>
            <a:spLocks noGrp="1"/>
          </p:cNvSpPr>
          <p:nvPr>
            <p:ph type="title"/>
          </p:nvPr>
        </p:nvSpPr>
        <p:spPr>
          <a:xfrm>
            <a:off x="451692" y="702156"/>
            <a:ext cx="11281272" cy="708003"/>
          </a:xfrm>
        </p:spPr>
        <p:txBody>
          <a:bodyPr/>
          <a:lstStyle/>
          <a:p>
            <a:r>
              <a:rPr lang="en-US" dirty="0"/>
              <a:t>recap</a:t>
            </a:r>
          </a:p>
        </p:txBody>
      </p:sp>
      <p:sp>
        <p:nvSpPr>
          <p:cNvPr id="3" name="Content Placeholder 2">
            <a:extLst>
              <a:ext uri="{FF2B5EF4-FFF2-40B4-BE49-F238E27FC236}">
                <a16:creationId xmlns:a16="http://schemas.microsoft.com/office/drawing/2014/main" id="{540A3D04-9808-4078-AB86-E87D02962CE7}"/>
              </a:ext>
            </a:extLst>
          </p:cNvPr>
          <p:cNvSpPr>
            <a:spLocks noGrp="1"/>
          </p:cNvSpPr>
          <p:nvPr>
            <p:ph idx="1"/>
          </p:nvPr>
        </p:nvSpPr>
        <p:spPr>
          <a:xfrm>
            <a:off x="581192" y="1410159"/>
            <a:ext cx="11029615" cy="4745685"/>
          </a:xfrm>
        </p:spPr>
        <p:txBody>
          <a:bodyPr>
            <a:normAutofit/>
          </a:bodyPr>
          <a:lstStyle/>
          <a:p>
            <a:r>
              <a:rPr lang="en-US" sz="2000" dirty="0"/>
              <a:t>SQL Project is in git</a:t>
            </a:r>
          </a:p>
          <a:p>
            <a:r>
              <a:rPr lang="en-US" sz="2000" dirty="0"/>
              <a:t>Azure Devops pipelines to build and deploy the SQL database to Azure Cloud.</a:t>
            </a:r>
          </a:p>
          <a:p>
            <a:r>
              <a:rPr lang="en-US" sz="2000" dirty="0"/>
              <a:t>Use the Query Editor in Azure Portal to validate the changes.</a:t>
            </a:r>
          </a:p>
          <a:p>
            <a:r>
              <a:rPr lang="en-US" sz="2000" dirty="0"/>
              <a:t>Recommendations for handling large projects and speeding up the builds.</a:t>
            </a:r>
          </a:p>
        </p:txBody>
      </p:sp>
    </p:spTree>
    <p:extLst>
      <p:ext uri="{BB962C8B-B14F-4D97-AF65-F5344CB8AC3E}">
        <p14:creationId xmlns:p14="http://schemas.microsoft.com/office/powerpoint/2010/main" val="1749547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2C59FF-B4F8-476B-A61C-560923EC511B}"/>
              </a:ext>
            </a:extLst>
          </p:cNvPr>
          <p:cNvSpPr>
            <a:spLocks noGrp="1"/>
          </p:cNvSpPr>
          <p:nvPr>
            <p:ph type="title"/>
          </p:nvPr>
        </p:nvSpPr>
        <p:spPr>
          <a:xfrm>
            <a:off x="575894" y="729658"/>
            <a:ext cx="11029616" cy="3192347"/>
          </a:xfrm>
        </p:spPr>
        <p:txBody>
          <a:bodyPr/>
          <a:lstStyle/>
          <a:p>
            <a:pPr algn="ctr"/>
            <a:r>
              <a:rPr lang="en-US" dirty="0"/>
              <a:t>Questions/Follow up?</a:t>
            </a:r>
          </a:p>
        </p:txBody>
      </p:sp>
    </p:spTree>
    <p:extLst>
      <p:ext uri="{BB962C8B-B14F-4D97-AF65-F5344CB8AC3E}">
        <p14:creationId xmlns:p14="http://schemas.microsoft.com/office/powerpoint/2010/main" val="350110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C241-4E4B-4349-B01C-CC4EBC2ACCFE}"/>
              </a:ext>
            </a:extLst>
          </p:cNvPr>
          <p:cNvSpPr>
            <a:spLocks noGrp="1"/>
          </p:cNvSpPr>
          <p:nvPr>
            <p:ph type="title"/>
          </p:nvPr>
        </p:nvSpPr>
        <p:spPr/>
        <p:txBody>
          <a:bodyPr/>
          <a:lstStyle/>
          <a:p>
            <a:r>
              <a:rPr lang="en-US" dirty="0"/>
              <a:t>ADO concepts</a:t>
            </a:r>
          </a:p>
        </p:txBody>
      </p:sp>
      <p:sp>
        <p:nvSpPr>
          <p:cNvPr id="3" name="Content Placeholder 2">
            <a:extLst>
              <a:ext uri="{FF2B5EF4-FFF2-40B4-BE49-F238E27FC236}">
                <a16:creationId xmlns:a16="http://schemas.microsoft.com/office/drawing/2014/main" id="{C2BCC603-DB1F-40A5-82E0-882ACFDCA583}"/>
              </a:ext>
            </a:extLst>
          </p:cNvPr>
          <p:cNvSpPr>
            <a:spLocks noGrp="1"/>
          </p:cNvSpPr>
          <p:nvPr>
            <p:ph idx="1"/>
          </p:nvPr>
        </p:nvSpPr>
        <p:spPr/>
        <p:txBody>
          <a:bodyPr>
            <a:normAutofit/>
          </a:bodyPr>
          <a:lstStyle/>
          <a:p>
            <a:r>
              <a:rPr lang="en-US" sz="2000" dirty="0"/>
              <a:t>Board: Sprint board to track work. Epic -&gt;* Feature -&gt; *Project Backlog Item -&gt; *Task</a:t>
            </a:r>
          </a:p>
          <a:p>
            <a:r>
              <a:rPr lang="en-US" sz="2000" dirty="0"/>
              <a:t>Artifact: Maven repositories and Nuget package manager to download software packages from. For example, ADO.NET to access database from C# code is exposed through </a:t>
            </a:r>
            <a:r>
              <a:rPr lang="en-US" sz="2000" dirty="0">
                <a:hlinkClick r:id="rId2"/>
              </a:rPr>
              <a:t>NuGet Gallery | Net.Code.ADONet 4.0.73</a:t>
            </a:r>
            <a:endParaRPr lang="en-US" sz="2000" dirty="0"/>
          </a:p>
          <a:p>
            <a:r>
              <a:rPr lang="en-US" sz="2000" dirty="0"/>
              <a:t>CI/CD: Continuous Integration (checkin the code and build continuously) and CD (deploy the builds) pipelines. </a:t>
            </a:r>
          </a:p>
          <a:p>
            <a:r>
              <a:rPr lang="en-US" sz="2000" dirty="0"/>
              <a:t>Classic vs Yaml pipelines: In classic pipelines, drag and drop UI and builds and deployments are different. In Yaml pipelines, yaml is used for scripting the intent of the pipeline, and builds/deployments can be in the same file. </a:t>
            </a:r>
          </a:p>
        </p:txBody>
      </p:sp>
    </p:spTree>
    <p:extLst>
      <p:ext uri="{BB962C8B-B14F-4D97-AF65-F5344CB8AC3E}">
        <p14:creationId xmlns:p14="http://schemas.microsoft.com/office/powerpoint/2010/main" val="2656367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4B70-A53A-4F5A-893A-6F04FCF4B41B}"/>
              </a:ext>
            </a:extLst>
          </p:cNvPr>
          <p:cNvSpPr>
            <a:spLocks noGrp="1"/>
          </p:cNvSpPr>
          <p:nvPr>
            <p:ph type="title"/>
          </p:nvPr>
        </p:nvSpPr>
        <p:spPr>
          <a:xfrm>
            <a:off x="581192" y="702156"/>
            <a:ext cx="11029616" cy="1188720"/>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3851958C-13E0-4094-83B6-3C6273F1D62F}"/>
              </a:ext>
            </a:extLst>
          </p:cNvPr>
          <p:cNvSpPr>
            <a:spLocks noGrp="1"/>
          </p:cNvSpPr>
          <p:nvPr>
            <p:ph idx="1"/>
          </p:nvPr>
        </p:nvSpPr>
        <p:spPr>
          <a:xfrm>
            <a:off x="581193" y="2340864"/>
            <a:ext cx="7024758" cy="3634486"/>
          </a:xfrm>
        </p:spPr>
        <p:txBody>
          <a:bodyPr>
            <a:normAutofit/>
          </a:bodyPr>
          <a:lstStyle/>
          <a:p>
            <a:r>
              <a:rPr lang="en-US" dirty="0"/>
              <a:t>I have years of experience working on scalable systems and cloud architectures.</a:t>
            </a:r>
          </a:p>
          <a:p>
            <a:r>
              <a:rPr lang="en-US" dirty="0"/>
              <a:t>I have been at Microsoft for a year as a Senior Software Engineer on SQL Server Devops team. Prior to that I worked at Amazon as a Senior backend engineer. </a:t>
            </a:r>
          </a:p>
          <a:p>
            <a:r>
              <a:rPr lang="en-US" dirty="0"/>
              <a:t>Aparna Konduri on LinkedIn.</a:t>
            </a:r>
          </a:p>
        </p:txBody>
      </p:sp>
      <p:pic>
        <p:nvPicPr>
          <p:cNvPr id="7" name="Picture 6" descr="A person with long hair smiling&#10;&#10;Description automatically generated with medium confidence">
            <a:extLst>
              <a:ext uri="{FF2B5EF4-FFF2-40B4-BE49-F238E27FC236}">
                <a16:creationId xmlns:a16="http://schemas.microsoft.com/office/drawing/2014/main" id="{07026B31-34F4-45D1-BC0B-D3A60AB44C8D}"/>
              </a:ext>
            </a:extLst>
          </p:cNvPr>
          <p:cNvPicPr>
            <a:picLocks noChangeAspect="1"/>
          </p:cNvPicPr>
          <p:nvPr/>
        </p:nvPicPr>
        <p:blipFill rotWithShape="1">
          <a:blip r:embed="rId3">
            <a:extLst>
              <a:ext uri="{28A0092B-C50C-407E-A947-70E740481C1C}">
                <a14:useLocalDpi xmlns:a14="http://schemas.microsoft.com/office/drawing/2010/main" val="0"/>
              </a:ext>
            </a:extLst>
          </a:blip>
          <a:srcRect r="5" b="326"/>
          <a:stretch/>
        </p:blipFill>
        <p:spPr>
          <a:xfrm>
            <a:off x="8051799" y="2340864"/>
            <a:ext cx="3683001" cy="3634486"/>
          </a:xfrm>
          <a:prstGeom prst="rect">
            <a:avLst/>
          </a:prstGeom>
        </p:spPr>
      </p:pic>
    </p:spTree>
    <p:extLst>
      <p:ext uri="{BB962C8B-B14F-4D97-AF65-F5344CB8AC3E}">
        <p14:creationId xmlns:p14="http://schemas.microsoft.com/office/powerpoint/2010/main" val="898685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AF5F28-2B37-4D42-875A-8CB65CF0FD08}"/>
              </a:ext>
            </a:extLst>
          </p:cNvPr>
          <p:cNvSpPr>
            <a:spLocks noGrp="1"/>
          </p:cNvSpPr>
          <p:nvPr>
            <p:ph type="title"/>
          </p:nvPr>
        </p:nvSpPr>
        <p:spPr>
          <a:xfrm>
            <a:off x="581192" y="702156"/>
            <a:ext cx="11029616" cy="553767"/>
          </a:xfrm>
        </p:spPr>
        <p:txBody>
          <a:bodyPr/>
          <a:lstStyle/>
          <a:p>
            <a:r>
              <a:rPr lang="en-US" dirty="0"/>
              <a:t>ADO concepts</a:t>
            </a:r>
          </a:p>
        </p:txBody>
      </p:sp>
      <p:sp>
        <p:nvSpPr>
          <p:cNvPr id="6" name="Content Placeholder 5">
            <a:extLst>
              <a:ext uri="{FF2B5EF4-FFF2-40B4-BE49-F238E27FC236}">
                <a16:creationId xmlns:a16="http://schemas.microsoft.com/office/drawing/2014/main" id="{C4B8DE19-85D9-4133-BDC7-0D6F198A8BD5}"/>
              </a:ext>
            </a:extLst>
          </p:cNvPr>
          <p:cNvSpPr>
            <a:spLocks noGrp="1"/>
          </p:cNvSpPr>
          <p:nvPr>
            <p:ph idx="1"/>
          </p:nvPr>
        </p:nvSpPr>
        <p:spPr>
          <a:xfrm>
            <a:off x="581192" y="1333042"/>
            <a:ext cx="11029615" cy="4417764"/>
          </a:xfrm>
        </p:spPr>
        <p:txBody>
          <a:bodyPr>
            <a:normAutofit/>
          </a:bodyPr>
          <a:lstStyle/>
          <a:p>
            <a:r>
              <a:rPr lang="en-US" sz="2000" dirty="0"/>
              <a:t>Organization: Group of related projects, for example business divisions, enterprise structures. </a:t>
            </a:r>
          </a:p>
          <a:p>
            <a:r>
              <a:rPr lang="en-US" sz="2000" dirty="0"/>
              <a:t>Project: Related teams in a business division can all be under the same project. For example, SQL Server components can all be under the same project to be able to identify and track related work and share resources.</a:t>
            </a:r>
          </a:p>
          <a:p>
            <a:r>
              <a:rPr lang="en-US" sz="2000" dirty="0"/>
              <a:t>Repo: Each component will have their development work tracked in a source control backed repository.</a:t>
            </a:r>
          </a:p>
          <a:p>
            <a:endParaRPr lang="en-US" sz="2000" dirty="0"/>
          </a:p>
        </p:txBody>
      </p:sp>
    </p:spTree>
    <p:extLst>
      <p:ext uri="{BB962C8B-B14F-4D97-AF65-F5344CB8AC3E}">
        <p14:creationId xmlns:p14="http://schemas.microsoft.com/office/powerpoint/2010/main" val="332057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0529CA-7B67-416C-AAEF-32712AAA84C5}"/>
              </a:ext>
            </a:extLst>
          </p:cNvPr>
          <p:cNvSpPr>
            <a:spLocks noGrp="1"/>
          </p:cNvSpPr>
          <p:nvPr>
            <p:ph type="title"/>
          </p:nvPr>
        </p:nvSpPr>
        <p:spPr>
          <a:xfrm>
            <a:off x="575894" y="729658"/>
            <a:ext cx="11029616" cy="436669"/>
          </a:xfrm>
        </p:spPr>
        <p:txBody>
          <a:bodyPr>
            <a:normAutofit fontScale="90000"/>
          </a:bodyPr>
          <a:lstStyle/>
          <a:p>
            <a:r>
              <a:rPr lang="en-US" dirty="0"/>
              <a:t>Overview</a:t>
            </a:r>
          </a:p>
        </p:txBody>
      </p:sp>
      <p:pic>
        <p:nvPicPr>
          <p:cNvPr id="8" name="Picture 7">
            <a:extLst>
              <a:ext uri="{FF2B5EF4-FFF2-40B4-BE49-F238E27FC236}">
                <a16:creationId xmlns:a16="http://schemas.microsoft.com/office/drawing/2014/main" id="{F41E5BEB-DE4C-4E05-A369-AE0412EC891C}"/>
              </a:ext>
            </a:extLst>
          </p:cNvPr>
          <p:cNvPicPr>
            <a:picLocks noChangeAspect="1"/>
          </p:cNvPicPr>
          <p:nvPr/>
        </p:nvPicPr>
        <p:blipFill>
          <a:blip r:embed="rId3"/>
          <a:stretch>
            <a:fillRect/>
          </a:stretch>
        </p:blipFill>
        <p:spPr>
          <a:xfrm>
            <a:off x="951722" y="1334278"/>
            <a:ext cx="10207690" cy="5047861"/>
          </a:xfrm>
          <a:prstGeom prst="rect">
            <a:avLst/>
          </a:prstGeom>
        </p:spPr>
      </p:pic>
    </p:spTree>
    <p:extLst>
      <p:ext uri="{BB962C8B-B14F-4D97-AF65-F5344CB8AC3E}">
        <p14:creationId xmlns:p14="http://schemas.microsoft.com/office/powerpoint/2010/main" val="300999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BD80-155D-47B5-AFB5-ABA42A329291}"/>
              </a:ext>
            </a:extLst>
          </p:cNvPr>
          <p:cNvSpPr>
            <a:spLocks noGrp="1"/>
          </p:cNvSpPr>
          <p:nvPr>
            <p:ph type="title"/>
          </p:nvPr>
        </p:nvSpPr>
        <p:spPr>
          <a:xfrm>
            <a:off x="581192" y="702156"/>
            <a:ext cx="11029616" cy="840205"/>
          </a:xfrm>
        </p:spPr>
        <p:txBody>
          <a:bodyPr/>
          <a:lstStyle/>
          <a:p>
            <a:pPr algn="ctr"/>
            <a:r>
              <a:rPr lang="en-US" dirty="0"/>
              <a:t>DEMO</a:t>
            </a:r>
          </a:p>
        </p:txBody>
      </p:sp>
      <p:sp>
        <p:nvSpPr>
          <p:cNvPr id="3" name="Content Placeholder 2">
            <a:extLst>
              <a:ext uri="{FF2B5EF4-FFF2-40B4-BE49-F238E27FC236}">
                <a16:creationId xmlns:a16="http://schemas.microsoft.com/office/drawing/2014/main" id="{23D9724E-34DA-4287-80AA-2274CD7B1B44}"/>
              </a:ext>
            </a:extLst>
          </p:cNvPr>
          <p:cNvSpPr>
            <a:spLocks noGrp="1"/>
          </p:cNvSpPr>
          <p:nvPr>
            <p:ph idx="1"/>
          </p:nvPr>
        </p:nvSpPr>
        <p:spPr>
          <a:xfrm>
            <a:off x="581192" y="1674564"/>
            <a:ext cx="11029615" cy="4300786"/>
          </a:xfrm>
        </p:spPr>
        <p:txBody>
          <a:bodyPr>
            <a:normAutofit/>
          </a:bodyPr>
          <a:lstStyle/>
          <a:p>
            <a:r>
              <a:rPr lang="en-US" sz="2000" dirty="0"/>
              <a:t>Signup for Github.</a:t>
            </a:r>
          </a:p>
          <a:p>
            <a:r>
              <a:rPr lang="en-US" sz="2000" dirty="0"/>
              <a:t>Create an Organization/project/repo in Azure Devops.</a:t>
            </a:r>
          </a:p>
          <a:p>
            <a:r>
              <a:rPr lang="en-US" sz="2000" dirty="0"/>
              <a:t>Create a database from scratch using the scripts from “AdventureWorksLT” database.</a:t>
            </a:r>
          </a:p>
          <a:p>
            <a:r>
              <a:rPr lang="en-US" sz="2000" dirty="0"/>
              <a:t>Add the scripts to the source control repo in Azure Devops.</a:t>
            </a:r>
          </a:p>
          <a:p>
            <a:r>
              <a:rPr lang="en-US" sz="2000" dirty="0"/>
              <a:t>Build and deploy the database to Azure.</a:t>
            </a:r>
          </a:p>
        </p:txBody>
      </p:sp>
    </p:spTree>
    <p:extLst>
      <p:ext uri="{BB962C8B-B14F-4D97-AF65-F5344CB8AC3E}">
        <p14:creationId xmlns:p14="http://schemas.microsoft.com/office/powerpoint/2010/main" val="2663344575"/>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Brus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FEFEF3F99F6548962D2021A24E3CEF" ma:contentTypeVersion="13" ma:contentTypeDescription="Create a new document." ma:contentTypeScope="" ma:versionID="fca5a2449b67c34338e1f236cf3c4aef">
  <xsd:schema xmlns:xsd="http://www.w3.org/2001/XMLSchema" xmlns:xs="http://www.w3.org/2001/XMLSchema" xmlns:p="http://schemas.microsoft.com/office/2006/metadata/properties" xmlns:ns3="2369764b-738e-40c6-8eeb-d885af68e533" xmlns:ns4="41cb3c5d-be36-457b-bf7e-ef3d1738c5c7" targetNamespace="http://schemas.microsoft.com/office/2006/metadata/properties" ma:root="true" ma:fieldsID="440a97dad50fd201a749083e2473eb03" ns3:_="" ns4:_="">
    <xsd:import namespace="2369764b-738e-40c6-8eeb-d885af68e533"/>
    <xsd:import namespace="41cb3c5d-be36-457b-bf7e-ef3d1738c5c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69764b-738e-40c6-8eeb-d885af68e53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cb3c5d-be36-457b-bf7e-ef3d1738c5c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D8F0FE-3127-4BFB-AB46-4959593DC0EE}">
  <ds:schemaRefs>
    <ds:schemaRef ds:uri="http://schemas.microsoft.com/sharepoint/v3/contenttype/forms"/>
  </ds:schemaRefs>
</ds:datastoreItem>
</file>

<file path=customXml/itemProps2.xml><?xml version="1.0" encoding="utf-8"?>
<ds:datastoreItem xmlns:ds="http://schemas.openxmlformats.org/officeDocument/2006/customXml" ds:itemID="{E0708E69-A67A-4F84-B169-0647F1200A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69764b-738e-40c6-8eeb-d885af68e533"/>
    <ds:schemaRef ds:uri="41cb3c5d-be36-457b-bf7e-ef3d1738c5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8CE8FB-4346-4F9A-9634-84093E40DD6C}">
  <ds:schemaRefs>
    <ds:schemaRef ds:uri="http://purl.org/dc/terms/"/>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purl.org/dc/dcmitype/"/>
    <ds:schemaRef ds:uri="http://schemas.microsoft.com/office/2006/metadata/properties"/>
    <ds:schemaRef ds:uri="2369764b-738e-40c6-8eeb-d885af68e533"/>
    <ds:schemaRef ds:uri="http://purl.org/dc/elements/1.1/"/>
    <ds:schemaRef ds:uri="41cb3c5d-be36-457b-bf7e-ef3d1738c5c7"/>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22903</TotalTime>
  <Words>1311</Words>
  <Application>Microsoft Office PowerPoint</Application>
  <PresentationFormat>Widescreen</PresentationFormat>
  <Paragraphs>131</Paragraphs>
  <Slides>60</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Arial</vt:lpstr>
      <vt:lpstr>Calibri</vt:lpstr>
      <vt:lpstr>Century Gothic</vt:lpstr>
      <vt:lpstr>Franklin Gothic Book</vt:lpstr>
      <vt:lpstr>Franklin Gothic Demi</vt:lpstr>
      <vt:lpstr>Wingdings 2</vt:lpstr>
      <vt:lpstr>DividendVTI</vt:lpstr>
      <vt:lpstr>BrushVTI</vt:lpstr>
      <vt:lpstr>Change the way we do devops for sql products using modern scalable technologies  Aparna konduri</vt:lpstr>
      <vt:lpstr>GoalS</vt:lpstr>
      <vt:lpstr>Roadmap</vt:lpstr>
      <vt:lpstr>Git</vt:lpstr>
      <vt:lpstr>Azure Devops</vt:lpstr>
      <vt:lpstr>ADO concepts</vt:lpstr>
      <vt:lpstr>ADO concepts</vt:lpstr>
      <vt:lpstr>Overview</vt:lpstr>
      <vt:lpstr>DEMO</vt:lpstr>
      <vt:lpstr>Sign into azure devops</vt:lpstr>
      <vt:lpstr>PowerPoint Presentation</vt:lpstr>
      <vt:lpstr>Create a project</vt:lpstr>
      <vt:lpstr>Add code to the repo</vt:lpstr>
      <vt:lpstr>Visual studio - connect to the Azure DevOps project</vt:lpstr>
      <vt:lpstr>Clone the repo from azure devops to create a local workspace</vt:lpstr>
      <vt:lpstr>Create database project</vt:lpstr>
      <vt:lpstr>import ADVENTUREWORKSLT DATABASE into the project</vt:lpstr>
      <vt:lpstr>PowerPoint Presentation</vt:lpstr>
      <vt:lpstr>PowerPoint Presentation</vt:lpstr>
      <vt:lpstr>PowerPoint Presentation</vt:lpstr>
      <vt:lpstr>PowerPoint Presentation</vt:lpstr>
      <vt:lpstr>Azure devops repo is reflected with files</vt:lpstr>
      <vt:lpstr>Don’t checkin changes to master directly</vt:lpstr>
      <vt:lpstr>branch policies to mandate pull requests on code checkins</vt:lpstr>
      <vt:lpstr>Sample pull request policy</vt:lpstr>
      <vt:lpstr>Sample pull request policy</vt:lpstr>
      <vt:lpstr>Walk through the pull request experience - Create a local branch</vt:lpstr>
      <vt:lpstr>Illustrate pull request – add Unit tests to the project</vt:lpstr>
      <vt:lpstr>Unit testing of database scripts</vt:lpstr>
      <vt:lpstr>Push the local changes to a remote branch</vt:lpstr>
      <vt:lpstr>Pull request experience</vt:lpstr>
      <vt:lpstr>Pull request experience</vt:lpstr>
      <vt:lpstr>Pull request experience</vt:lpstr>
      <vt:lpstr>Approve Pull requests</vt:lpstr>
      <vt:lpstr>Demonstrate CI/CD pipelines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Speed up the build</vt:lpstr>
      <vt:lpstr>Azure devops pipelines</vt:lpstr>
      <vt:lpstr>PowerPoint Presentation</vt:lpstr>
      <vt:lpstr>PowerPoint Presentation</vt:lpstr>
      <vt:lpstr>Pipeline status</vt:lpstr>
      <vt:lpstr>Deployment of .dacpac failed</vt:lpstr>
      <vt:lpstr>Change the target platform</vt:lpstr>
      <vt:lpstr>PowerPoint Presentation</vt:lpstr>
      <vt:lpstr>PowerPoint Presentation</vt:lpstr>
      <vt:lpstr>PowerPoint Presentation</vt:lpstr>
      <vt:lpstr>PowerPoint Presentation</vt:lpstr>
      <vt:lpstr>PowerPoint Presentation</vt:lpstr>
      <vt:lpstr>PowerPoint Presentation</vt:lpstr>
      <vt:lpstr>Use cases</vt:lpstr>
      <vt:lpstr>recap</vt:lpstr>
      <vt:lpstr>Questions/Follow up?</vt:lpstr>
      <vt:lpstr>About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the way we do devops for sql products using modern scalable technologies</dc:title>
  <dc:creator>Aparna Konduri</dc:creator>
  <cp:lastModifiedBy>Aparna Konduri</cp:lastModifiedBy>
  <cp:revision>4</cp:revision>
  <dcterms:created xsi:type="dcterms:W3CDTF">2021-02-22T03:44:02Z</dcterms:created>
  <dcterms:modified xsi:type="dcterms:W3CDTF">2021-03-12T08:28:28Z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0x0101008AFEFEF3F99F6548962D2021A24E3CEF</vt:lpwstr>
  </property>
</Properties>
</file>